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75" r:id="rId3"/>
    <p:sldId id="276" r:id="rId4"/>
    <p:sldId id="277" r:id="rId5"/>
    <p:sldId id="345" r:id="rId6"/>
    <p:sldId id="346" r:id="rId7"/>
    <p:sldId id="278" r:id="rId8"/>
    <p:sldId id="279" r:id="rId9"/>
    <p:sldId id="336" r:id="rId10"/>
    <p:sldId id="339" r:id="rId11"/>
    <p:sldId id="349" r:id="rId12"/>
    <p:sldId id="350" r:id="rId13"/>
    <p:sldId id="352" r:id="rId14"/>
    <p:sldId id="351" r:id="rId15"/>
    <p:sldId id="280" r:id="rId16"/>
    <p:sldId id="282" r:id="rId17"/>
    <p:sldId id="341" r:id="rId18"/>
    <p:sldId id="284" r:id="rId19"/>
    <p:sldId id="340" r:id="rId20"/>
    <p:sldId id="353" r:id="rId21"/>
    <p:sldId id="354" r:id="rId22"/>
    <p:sldId id="355" r:id="rId23"/>
    <p:sldId id="285" r:id="rId24"/>
    <p:sldId id="337" r:id="rId25"/>
    <p:sldId id="338" r:id="rId26"/>
    <p:sldId id="356" r:id="rId27"/>
    <p:sldId id="358" r:id="rId28"/>
    <p:sldId id="357" r:id="rId29"/>
    <p:sldId id="342" r:id="rId30"/>
    <p:sldId id="348" r:id="rId31"/>
    <p:sldId id="343" r:id="rId32"/>
    <p:sldId id="344" r:id="rId33"/>
    <p:sldId id="347" r:id="rId34"/>
    <p:sldId id="26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BC77C-38F1-481F-83E5-C08ECC6AAA2E}" type="datetimeFigureOut">
              <a:rPr lang="ru-RU" smtClean="0"/>
              <a:t>02.08.2018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0C6832-593B-4BDA-BDB6-2DFBFC130F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492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1A9EF60-B4F9-49E0-8C43-5F725427C247}" type="datetimeFigureOut">
              <a:rPr lang="ru-RU" smtClean="0"/>
              <a:t>02.08.2018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096E133-BCCA-4F80-8B29-7DF404F7117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Обзор судебной практики по некоторым вопросам закупочной деятельности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5661248"/>
            <a:ext cx="2762250" cy="103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22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АС Северо-Кавказского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</a:t>
            </a:r>
            <a:r>
              <a:rPr lang="ru-RU" b="1" dirty="0" smtClean="0"/>
              <a:t>№А53-13180/2017 от 06.02.2018 г.</a:t>
            </a:r>
            <a:endParaRPr lang="ru-RU" b="1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 расположил требования к товарам в разных разделах аукционной документации.</a:t>
            </a:r>
          </a:p>
          <a:p>
            <a:r>
              <a:rPr lang="ru-RU" b="1" dirty="0" smtClean="0"/>
              <a:t>Суть </a:t>
            </a:r>
            <a:r>
              <a:rPr lang="ru-RU" b="1" dirty="0"/>
              <a:t>решения: </a:t>
            </a:r>
            <a:r>
              <a:rPr lang="ru-RU" dirty="0"/>
              <a:t>Суды установили, что в данном случае заказчик расположил в «хаотичном», то </a:t>
            </a:r>
            <a:r>
              <a:rPr lang="ru-RU" dirty="0" smtClean="0"/>
              <a:t>есть усложняющем  восприятие, </a:t>
            </a:r>
            <a:r>
              <a:rPr lang="ru-RU" dirty="0"/>
              <a:t>порядке ряд требуемых к включению в заявку показателей</a:t>
            </a:r>
            <a:r>
              <a:rPr lang="ru-RU" dirty="0" smtClean="0"/>
              <a:t>, вследствие </a:t>
            </a:r>
            <a:r>
              <a:rPr lang="ru-RU" dirty="0"/>
              <a:t>чего, чтобы сделать предложение, участник должен найти все необходимые </a:t>
            </a:r>
            <a:r>
              <a:rPr lang="ru-RU" dirty="0" smtClean="0"/>
              <a:t>к заполнению </a:t>
            </a:r>
            <a:r>
              <a:rPr lang="ru-RU" dirty="0"/>
              <a:t>показатели, которые в хаотичном порядке «разбросаны» среди </a:t>
            </a:r>
            <a:r>
              <a:rPr lang="ru-RU" dirty="0" smtClean="0"/>
              <a:t>нескольких разделов </a:t>
            </a:r>
            <a:r>
              <a:rPr lang="ru-RU" dirty="0"/>
              <a:t>аукционной документации</a:t>
            </a:r>
            <a:r>
              <a:rPr lang="ru-RU" dirty="0" smtClean="0"/>
              <a:t>.</a:t>
            </a:r>
            <a:r>
              <a:rPr lang="ru-RU" dirty="0"/>
              <a:t> Последствия данных действий заказчика </a:t>
            </a:r>
            <a:r>
              <a:rPr lang="ru-RU" dirty="0" smtClean="0"/>
              <a:t>выразились в </a:t>
            </a:r>
            <a:r>
              <a:rPr lang="ru-RU" dirty="0"/>
              <a:t>том, </a:t>
            </a:r>
            <a:r>
              <a:rPr lang="ru-RU" dirty="0" smtClean="0"/>
              <a:t>что </a:t>
            </a:r>
            <a:r>
              <a:rPr lang="ru-RU" dirty="0"/>
              <a:t>четыре из восьми участников закупки не указали требуемые показатели</a:t>
            </a:r>
            <a:r>
              <a:rPr lang="ru-RU" dirty="0" smtClean="0"/>
              <a:t>, установленные </a:t>
            </a:r>
            <a:r>
              <a:rPr lang="ru-RU" dirty="0"/>
              <a:t>заказчиком за пределами Технического задания, что привело </a:t>
            </a:r>
            <a:r>
              <a:rPr lang="ru-RU" dirty="0" smtClean="0"/>
              <a:t>к отклонению </a:t>
            </a:r>
            <a:r>
              <a:rPr lang="ru-RU" dirty="0"/>
              <a:t>данных заявок и отказу в доступе к участию в аукционе по </a:t>
            </a:r>
            <a:r>
              <a:rPr lang="ru-RU" dirty="0" smtClean="0"/>
              <a:t>формальным основаниям</a:t>
            </a:r>
            <a:r>
              <a:rPr lang="ru-RU" dirty="0"/>
              <a:t>, а также послужило поводом для направления жалобы в </a:t>
            </a:r>
            <a:r>
              <a:rPr lang="ru-RU" dirty="0" smtClean="0"/>
              <a:t>антимонопольный орган</a:t>
            </a:r>
            <a:r>
              <a:rPr lang="ru-RU" dirty="0"/>
              <a:t>. Данные действия повлекли ограничение конкуренции, о чем свидетельствует то</a:t>
            </a:r>
            <a:r>
              <a:rPr lang="ru-RU" dirty="0" smtClean="0"/>
              <a:t>, что </a:t>
            </a:r>
            <a:r>
              <a:rPr lang="ru-RU" dirty="0"/>
              <a:t>только 2 заявки из 8 заявок, поданных на участие в аукционе, были приняты, </a:t>
            </a:r>
            <a:r>
              <a:rPr lang="ru-RU" dirty="0" smtClean="0"/>
              <a:t>а остальные </a:t>
            </a:r>
            <a:r>
              <a:rPr lang="ru-RU" dirty="0"/>
              <a:t>отклонены.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32248"/>
            <a:ext cx="2685938" cy="86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АС Центрального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</a:t>
            </a:r>
            <a:r>
              <a:rPr lang="ru-RU" b="1" dirty="0" smtClean="0"/>
              <a:t>А14-14648/2017 от </a:t>
            </a:r>
            <a:r>
              <a:rPr lang="ru-RU" b="1" dirty="0" smtClean="0"/>
              <a:t>18.07.2018 </a:t>
            </a:r>
            <a:r>
              <a:rPr lang="ru-RU" b="1" dirty="0" smtClean="0"/>
              <a:t>г.</a:t>
            </a:r>
            <a:endParaRPr lang="ru-RU" b="1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 </a:t>
            </a:r>
            <a:r>
              <a:rPr lang="ru-RU" dirty="0" smtClean="0"/>
              <a:t>описал объект закупки не в соответствии с ГОСТ (требования о соответствии данному стандарту установлено не было). ФАС посчитал, что так как ГОСТ не носит обязательного характера, но в действиях Заказчика нарушений нет.</a:t>
            </a:r>
            <a:endParaRPr lang="ru-RU" dirty="0" smtClean="0"/>
          </a:p>
          <a:p>
            <a:r>
              <a:rPr lang="ru-RU" b="1" dirty="0" smtClean="0"/>
              <a:t>Суть </a:t>
            </a:r>
            <a:r>
              <a:rPr lang="ru-RU" b="1" dirty="0"/>
              <a:t>решения: </a:t>
            </a:r>
            <a:r>
              <a:rPr lang="ru-RU" dirty="0"/>
              <a:t>согласно пункту 1 статьи 46 </a:t>
            </a:r>
            <a:r>
              <a:rPr lang="ru-RU" dirty="0" smtClean="0"/>
              <a:t>Федерального закона </a:t>
            </a:r>
            <a:r>
              <a:rPr lang="ru-RU" dirty="0"/>
              <a:t>от 27.12.2002 N 184-ФЗ "О техническом регулировании" спорный </a:t>
            </a:r>
            <a:r>
              <a:rPr lang="ru-RU" dirty="0" smtClean="0"/>
              <a:t>ГОСТ подлежит </a:t>
            </a:r>
            <a:r>
              <a:rPr lang="ru-RU" dirty="0"/>
              <a:t>обязательному исполнению до вступления в силу </a:t>
            </a:r>
            <a:r>
              <a:rPr lang="ru-RU" dirty="0" smtClean="0"/>
              <a:t>соответствующего технического </a:t>
            </a:r>
            <a:r>
              <a:rPr lang="ru-RU" dirty="0"/>
              <a:t>регламента в части, соответствующей целям защиты жизни </a:t>
            </a:r>
            <a:r>
              <a:rPr lang="ru-RU" dirty="0" smtClean="0"/>
              <a:t>или здоровья </a:t>
            </a:r>
            <a:r>
              <a:rPr lang="ru-RU" dirty="0"/>
              <a:t>граждан и предупреждения действий, вводящих в </a:t>
            </a:r>
            <a:r>
              <a:rPr lang="ru-RU" dirty="0" smtClean="0"/>
              <a:t>заблуждение </a:t>
            </a:r>
            <a:r>
              <a:rPr lang="ru-RU" dirty="0"/>
              <a:t>потребителей. </a:t>
            </a:r>
            <a:r>
              <a:rPr lang="ru-RU" dirty="0" smtClean="0"/>
              <a:t>Суды заключили</a:t>
            </a:r>
            <a:r>
              <a:rPr lang="ru-RU" dirty="0"/>
              <a:t>, что указание в </a:t>
            </a:r>
            <a:r>
              <a:rPr lang="ru-RU" dirty="0" smtClean="0"/>
              <a:t>приказе </a:t>
            </a:r>
            <a:r>
              <a:rPr lang="ru-RU" dirty="0" err="1" smtClean="0"/>
              <a:t>Росстандарта</a:t>
            </a:r>
            <a:r>
              <a:rPr lang="ru-RU" dirty="0" smtClean="0"/>
              <a:t>, </a:t>
            </a:r>
            <a:r>
              <a:rPr lang="ru-RU" dirty="0"/>
              <a:t>утвердившем </a:t>
            </a:r>
            <a:r>
              <a:rPr lang="ru-RU" dirty="0" smtClean="0"/>
              <a:t>ГОСТ, на добровольность </a:t>
            </a:r>
            <a:r>
              <a:rPr lang="ru-RU" dirty="0"/>
              <a:t>его применения, не исключает в любом случае его </a:t>
            </a:r>
            <a:r>
              <a:rPr lang="ru-RU" dirty="0" smtClean="0"/>
              <a:t>применения при </a:t>
            </a:r>
            <a:r>
              <a:rPr lang="ru-RU" dirty="0"/>
              <a:t>описании объекта закупки в </a:t>
            </a:r>
            <a:r>
              <a:rPr lang="ru-RU" dirty="0" err="1"/>
              <a:t>соотвествии</a:t>
            </a:r>
            <a:r>
              <a:rPr lang="ru-RU" dirty="0"/>
              <a:t> с правилами статьи 33 </a:t>
            </a:r>
            <a:r>
              <a:rPr lang="ru-RU" dirty="0" smtClean="0"/>
              <a:t>Закона №</a:t>
            </a:r>
            <a:r>
              <a:rPr lang="ru-RU" dirty="0"/>
              <a:t>44-ФЗ.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32248"/>
            <a:ext cx="2685938" cy="86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85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АС Московского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</a:t>
            </a:r>
            <a:r>
              <a:rPr lang="ru-RU" b="1" dirty="0"/>
              <a:t>№ </a:t>
            </a:r>
            <a:r>
              <a:rPr lang="ru-RU" b="1" dirty="0" smtClean="0"/>
              <a:t>А40-190394/2017 от </a:t>
            </a:r>
            <a:r>
              <a:rPr lang="ru-RU" b="1" dirty="0" smtClean="0"/>
              <a:t>10.07.2018 </a:t>
            </a:r>
            <a:r>
              <a:rPr lang="ru-RU" b="1" dirty="0" smtClean="0"/>
              <a:t>г.</a:t>
            </a:r>
            <a:endParaRPr lang="ru-RU" b="1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 </a:t>
            </a:r>
            <a:r>
              <a:rPr lang="ru-RU" dirty="0" smtClean="0"/>
              <a:t>объединил выполнение работ и поставку оборудования в один лот, что </a:t>
            </a:r>
            <a:r>
              <a:rPr lang="ru-RU" dirty="0" err="1" smtClean="0"/>
              <a:t>ФАСом</a:t>
            </a:r>
            <a:r>
              <a:rPr lang="ru-RU" dirty="0" smtClean="0"/>
              <a:t> было признано неправомерным.</a:t>
            </a:r>
            <a:endParaRPr lang="ru-RU" dirty="0" smtClean="0"/>
          </a:p>
          <a:p>
            <a:r>
              <a:rPr lang="ru-RU" b="1" dirty="0" smtClean="0"/>
              <a:t>Суть </a:t>
            </a:r>
            <a:r>
              <a:rPr lang="ru-RU" b="1" dirty="0"/>
              <a:t>решения: </a:t>
            </a:r>
            <a:r>
              <a:rPr lang="ru-RU" dirty="0" smtClean="0"/>
              <a:t>Суд поддержал позицию </a:t>
            </a:r>
            <a:r>
              <a:rPr lang="ru-RU" dirty="0" err="1" smtClean="0"/>
              <a:t>ФАСа</a:t>
            </a:r>
            <a:r>
              <a:rPr lang="ru-RU" dirty="0" smtClean="0"/>
              <a:t>, его решение соответствует </a:t>
            </a:r>
            <a:r>
              <a:rPr lang="ru-RU" dirty="0"/>
              <a:t>закону и </a:t>
            </a:r>
            <a:r>
              <a:rPr lang="ru-RU" dirty="0" smtClean="0"/>
              <a:t>сложившейся правоприменительной </a:t>
            </a:r>
            <a:r>
              <a:rPr lang="ru-RU" dirty="0"/>
              <a:t>практике, поскольку объединение в один </a:t>
            </a:r>
            <a:r>
              <a:rPr lang="ru-RU" dirty="0" smtClean="0"/>
              <a:t>лот строительных </a:t>
            </a:r>
            <a:r>
              <a:rPr lang="ru-RU" dirty="0"/>
              <a:t>работ и услуг по поставке оборудования и товаров, прямо </a:t>
            </a:r>
            <a:r>
              <a:rPr lang="ru-RU" dirty="0" smtClean="0"/>
              <a:t>не связанного </a:t>
            </a:r>
            <a:r>
              <a:rPr lang="ru-RU" dirty="0"/>
              <a:t>с объектом строительства, в конкретном случае может привести </a:t>
            </a:r>
            <a:r>
              <a:rPr lang="ru-RU" dirty="0" smtClean="0"/>
              <a:t>к ограничению </a:t>
            </a:r>
            <a:r>
              <a:rPr lang="ru-RU" dirty="0"/>
              <a:t>конкуренции и исключении из числа предполагаемых </a:t>
            </a:r>
            <a:r>
              <a:rPr lang="ru-RU" dirty="0" smtClean="0"/>
              <a:t>участников аукциона </a:t>
            </a:r>
            <a:r>
              <a:rPr lang="ru-RU" dirty="0"/>
              <a:t>специализирующихся на поставке оборудования организаций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32248"/>
            <a:ext cx="2685938" cy="86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0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АС Московского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</a:t>
            </a:r>
            <a:r>
              <a:rPr lang="ru-RU" b="1" dirty="0"/>
              <a:t>№ </a:t>
            </a:r>
            <a:r>
              <a:rPr lang="ru-RU" b="1" dirty="0" smtClean="0"/>
              <a:t>А40-196609/17-121-1748</a:t>
            </a:r>
            <a:r>
              <a:rPr lang="ru-RU" dirty="0" smtClean="0"/>
              <a:t> </a:t>
            </a:r>
            <a:r>
              <a:rPr lang="ru-RU" b="1" dirty="0" smtClean="0"/>
              <a:t>от </a:t>
            </a:r>
            <a:r>
              <a:rPr lang="ru-RU" b="1" dirty="0" smtClean="0"/>
              <a:t>19.07.2018 </a:t>
            </a:r>
            <a:r>
              <a:rPr lang="ru-RU" b="1" dirty="0" smtClean="0"/>
              <a:t>г.</a:t>
            </a:r>
            <a:endParaRPr lang="ru-RU" b="1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Комиссия отказа в допуске за несоответствие требованиям документации (В </a:t>
            </a:r>
            <a:r>
              <a:rPr lang="ru-RU" dirty="0"/>
              <a:t>позиции «Раствор строительный» </a:t>
            </a:r>
            <a:r>
              <a:rPr lang="ru-RU" dirty="0" smtClean="0"/>
              <a:t>участником предложено </a:t>
            </a:r>
            <a:r>
              <a:rPr lang="ru-RU" dirty="0"/>
              <a:t>значение Пк2, Пк3 для параметра «Подвижность </a:t>
            </a:r>
            <a:r>
              <a:rPr lang="ru-RU" dirty="0" smtClean="0"/>
              <a:t>растворной смеси</a:t>
            </a:r>
            <a:r>
              <a:rPr lang="ru-RU" dirty="0"/>
              <a:t>», а также участником предложено значение «7...8, 8... 12» </a:t>
            </a:r>
            <a:r>
              <a:rPr lang="ru-RU" dirty="0" smtClean="0"/>
              <a:t>см для параметра </a:t>
            </a:r>
            <a:r>
              <a:rPr lang="ru-RU" dirty="0"/>
              <a:t>«Норма подвижности по погружению конуса</a:t>
            </a:r>
            <a:r>
              <a:rPr lang="ru-RU" dirty="0" smtClean="0"/>
              <a:t>»).</a:t>
            </a:r>
            <a:r>
              <a:rPr lang="en-US" dirty="0" smtClean="0"/>
              <a:t> </a:t>
            </a:r>
            <a:r>
              <a:rPr lang="ru-RU" dirty="0" smtClean="0"/>
              <a:t>По ГОСТ для Пк3 значение св.8 до 12. ФАС признал отклонение неправомерным.</a:t>
            </a:r>
            <a:endParaRPr lang="ru-RU" dirty="0" smtClean="0"/>
          </a:p>
          <a:p>
            <a:r>
              <a:rPr lang="ru-RU" b="1" dirty="0" smtClean="0"/>
              <a:t>Суть </a:t>
            </a:r>
            <a:r>
              <a:rPr lang="ru-RU" b="1" dirty="0"/>
              <a:t>решения: </a:t>
            </a:r>
            <a:r>
              <a:rPr lang="ru-RU" dirty="0" smtClean="0"/>
              <a:t>Суд поддержал позицию </a:t>
            </a:r>
            <a:r>
              <a:rPr lang="ru-RU" dirty="0" err="1" smtClean="0"/>
              <a:t>ФАСа</a:t>
            </a:r>
            <a:r>
              <a:rPr lang="ru-RU" dirty="0" smtClean="0"/>
              <a:t>. Действия Заказчика вводят потенциальных участников закупки в заблуждение.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32248"/>
            <a:ext cx="2685938" cy="86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60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АС Северо-Западного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</a:t>
            </a:r>
            <a:r>
              <a:rPr lang="ru-RU" b="1" dirty="0"/>
              <a:t>А56-58668/2017 </a:t>
            </a:r>
            <a:r>
              <a:rPr lang="ru-RU" b="1" dirty="0" smtClean="0"/>
              <a:t>от </a:t>
            </a:r>
            <a:r>
              <a:rPr lang="ru-RU" b="1" dirty="0" smtClean="0"/>
              <a:t>19.07.2018 </a:t>
            </a:r>
            <a:r>
              <a:rPr lang="ru-RU" b="1" dirty="0" smtClean="0"/>
              <a:t>г.</a:t>
            </a:r>
            <a:endParaRPr lang="ru-RU" b="1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Комиссия отказа участнику в допуске, так как им не были указаны конкретные товарные знаки на товар, хотя в соответствующих ГОСТ на данный товар прямо предусмотрено, что товарный знак должен быть в маркировке.</a:t>
            </a:r>
            <a:endParaRPr lang="ru-RU" dirty="0" smtClean="0"/>
          </a:p>
          <a:p>
            <a:r>
              <a:rPr lang="ru-RU" b="1" dirty="0" smtClean="0"/>
              <a:t>Суть </a:t>
            </a:r>
            <a:r>
              <a:rPr lang="ru-RU" b="1" dirty="0"/>
              <a:t>решения: </a:t>
            </a:r>
            <a:r>
              <a:rPr lang="ru-RU" dirty="0" smtClean="0"/>
              <a:t>Суд не согласился с мнением комиссии, посчитал, что указание товарного знака не является обязательным, особенно учитывая тот факт, что ГОСТ по маркировке прямо в документации указан не был.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32248"/>
            <a:ext cx="2685938" cy="86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/>
          </a:bodyPr>
          <a:lstStyle/>
          <a:p>
            <a:r>
              <a:rPr lang="ru-RU" b="1" dirty="0" smtClean="0"/>
              <a:t>АС Поволжского округа, </a:t>
            </a:r>
            <a:r>
              <a:rPr lang="ru-RU" b="1" dirty="0" smtClean="0"/>
              <a:t>Постановление по </a:t>
            </a:r>
            <a:r>
              <a:rPr lang="ru-RU" b="1" dirty="0"/>
              <a:t>делу № А65-26082/2016</a:t>
            </a:r>
            <a:r>
              <a:rPr lang="ru-RU" b="1" dirty="0" smtClean="0"/>
              <a:t> </a:t>
            </a:r>
            <a:r>
              <a:rPr lang="ru-RU" b="1" dirty="0"/>
              <a:t>от </a:t>
            </a:r>
            <a:r>
              <a:rPr lang="ru-RU" b="1" dirty="0" smtClean="0"/>
              <a:t>12.09.2017 </a:t>
            </a:r>
            <a:r>
              <a:rPr lang="ru-RU" b="1" dirty="0"/>
              <a:t>г</a:t>
            </a:r>
            <a:r>
              <a:rPr lang="ru-RU" b="1" dirty="0" smtClean="0"/>
              <a:t>. (ВС РФ отказ 10.01.2018 г.)</a:t>
            </a:r>
            <a:endParaRPr lang="ru-RU" dirty="0"/>
          </a:p>
          <a:p>
            <a:r>
              <a:rPr lang="ru-RU" b="1" dirty="0"/>
              <a:t>Проблематика: </a:t>
            </a:r>
            <a:r>
              <a:rPr lang="ru-RU" dirty="0"/>
              <a:t>Заказчик </a:t>
            </a:r>
            <a:r>
              <a:rPr lang="ru-RU" dirty="0" smtClean="0"/>
              <a:t>указал в документации требования к первой части заявки, согласно которым при согласии участника на поставку товара </a:t>
            </a:r>
            <a:r>
              <a:rPr lang="ru-RU" dirty="0"/>
              <a:t>с </a:t>
            </a:r>
            <a:r>
              <a:rPr lang="ru-RU" dirty="0" smtClean="0"/>
              <a:t>указанным заказчиком товарным знаком от него не требуется более никакой иной информации.</a:t>
            </a:r>
          </a:p>
          <a:p>
            <a:r>
              <a:rPr lang="ru-RU" b="1" dirty="0" smtClean="0"/>
              <a:t>Суть </a:t>
            </a:r>
            <a:r>
              <a:rPr lang="ru-RU" b="1" dirty="0"/>
              <a:t>решения: </a:t>
            </a:r>
            <a:r>
              <a:rPr lang="ru-RU" dirty="0"/>
              <a:t>действия </a:t>
            </a:r>
            <a:r>
              <a:rPr lang="ru-RU" dirty="0" smtClean="0"/>
              <a:t>заказчика правомерны, так как при выражении согласия от участника не требуется иной информации.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8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АС Северо-Кавказского округа, </a:t>
            </a:r>
            <a:r>
              <a:rPr lang="ru-RU" b="1" dirty="0"/>
              <a:t>Постановление </a:t>
            </a:r>
            <a:r>
              <a:rPr lang="ru-RU" b="1" dirty="0" smtClean="0"/>
              <a:t>по </a:t>
            </a:r>
            <a:r>
              <a:rPr lang="ru-RU" b="1" dirty="0"/>
              <a:t>делу </a:t>
            </a:r>
            <a:r>
              <a:rPr lang="ru-RU" b="1" dirty="0" smtClean="0"/>
              <a:t>№А53-28996/2016 от 23.08.2017 года</a:t>
            </a:r>
            <a:r>
              <a:rPr lang="ru-RU" dirty="0"/>
              <a:t> </a:t>
            </a:r>
            <a:r>
              <a:rPr lang="ru-RU" b="1" dirty="0" smtClean="0"/>
              <a:t>(ВС РФ отказ 22.12.2017 г.)</a:t>
            </a:r>
            <a:endParaRPr lang="ru-RU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Комиссия отклонила первую часть заявки из-за предоставления недостоверной информации. В документации был указан товарный знак, участник согласился с ним, но указал недостоверные сведения о стране происхождения товара, так как согласно письму изготовителя в данной стране товар не производится.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 smtClean="0"/>
              <a:t>комиссия действовала неправомерно, так как при наличии согласия иная информация о товаре может не предоставляться.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1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АС Центрального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№ </a:t>
            </a:r>
            <a:r>
              <a:rPr lang="ru-RU" b="1" dirty="0" smtClean="0"/>
              <a:t>А54-7222/2016 </a:t>
            </a:r>
            <a:r>
              <a:rPr lang="ru-RU" b="1" dirty="0"/>
              <a:t>от 12.09.2017 (</a:t>
            </a:r>
            <a:r>
              <a:rPr lang="ru-RU" b="1" dirty="0" smtClean="0"/>
              <a:t>ВС РФ отказ 28.11.2017 г.)</a:t>
            </a:r>
            <a:endParaRPr lang="ru-RU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Участнику было отказано в допуске по причине указания страны происхождения товара США. В документации содержалось требование об указании страны происхождения товара в соответствии </a:t>
            </a:r>
            <a:r>
              <a:rPr lang="ru-RU" dirty="0"/>
              <a:t>с Общероссийским классификатором стран мира.</a:t>
            </a:r>
          </a:p>
          <a:p>
            <a:r>
              <a:rPr lang="ru-RU" b="1" dirty="0"/>
              <a:t>Суть решения: </a:t>
            </a:r>
            <a:r>
              <a:rPr lang="ru-RU" dirty="0" smtClean="0"/>
              <a:t>комиссия действовала правомерно, требования документации законны, так как это не влечет за собой неправомерного ограничения количества участников</a:t>
            </a:r>
            <a:r>
              <a:rPr lang="ru-RU" dirty="0"/>
              <a:t>. Названное требование установлено с </a:t>
            </a:r>
            <a:r>
              <a:rPr lang="ru-RU" dirty="0" smtClean="0"/>
              <a:t>целью недопущения </a:t>
            </a:r>
            <a:r>
              <a:rPr lang="ru-RU" dirty="0"/>
              <a:t>произвольного определения наименования </a:t>
            </a:r>
            <a:r>
              <a:rPr lang="ru-RU" dirty="0" smtClean="0"/>
              <a:t>страны происхождения </a:t>
            </a:r>
            <a:r>
              <a:rPr lang="ru-RU" dirty="0"/>
              <a:t>товара и включения в контракт недостоверных сведений</a:t>
            </a:r>
            <a:r>
              <a:rPr lang="ru-RU" dirty="0" smtClean="0"/>
              <a:t>, поскольку </a:t>
            </a:r>
            <a:r>
              <a:rPr lang="ru-RU" dirty="0"/>
              <a:t>Законом о контрактной системе не установлена конкретная </a:t>
            </a:r>
            <a:r>
              <a:rPr lang="ru-RU" dirty="0" smtClean="0"/>
              <a:t>форма указания </a:t>
            </a:r>
            <a:r>
              <a:rPr lang="ru-RU" dirty="0"/>
              <a:t>наименования страны происхождения товара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85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Вторые части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АС Северо-Западного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№А56-13374/2017 от </a:t>
            </a:r>
            <a:r>
              <a:rPr lang="ru-RU" b="1" dirty="0" smtClean="0"/>
              <a:t>28.02.2018 г. </a:t>
            </a:r>
            <a:endParaRPr lang="ru-RU" b="1" dirty="0" smtClean="0"/>
          </a:p>
          <a:p>
            <a:r>
              <a:rPr lang="ru-RU" b="1" dirty="0" smtClean="0"/>
              <a:t>Проблематика</a:t>
            </a:r>
            <a:r>
              <a:rPr lang="ru-RU" b="1" dirty="0"/>
              <a:t>: </a:t>
            </a:r>
            <a:r>
              <a:rPr lang="ru-RU" dirty="0"/>
              <a:t>Участник </a:t>
            </a:r>
            <a:r>
              <a:rPr lang="ru-RU" dirty="0" smtClean="0"/>
              <a:t>в качестве подтверждения опыта исполнения контракта предоставил контракт, соглашение о расторжении и товарную накладную на сумму исполнения. Заявка была отклонена как несоответствующая требованиям документации.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/>
              <a:t>суды указали, </a:t>
            </a:r>
            <a:r>
              <a:rPr lang="ru-RU" dirty="0" smtClean="0"/>
              <a:t>что, </a:t>
            </a:r>
            <a:r>
              <a:rPr lang="ru-RU" dirty="0"/>
              <a:t>требований к </a:t>
            </a:r>
            <a:r>
              <a:rPr lang="ru-RU" dirty="0" smtClean="0"/>
              <a:t>полному исполнению </a:t>
            </a:r>
            <a:r>
              <a:rPr lang="ru-RU" dirty="0"/>
              <a:t>контракта, количеству подтверждающих документов и к </a:t>
            </a:r>
            <a:r>
              <a:rPr lang="ru-RU" dirty="0" smtClean="0"/>
              <a:t>указанным в </a:t>
            </a:r>
            <a:r>
              <a:rPr lang="ru-RU" dirty="0"/>
              <a:t>них суммам постановление № 99 не содержит</a:t>
            </a:r>
            <a:r>
              <a:rPr lang="ru-RU" dirty="0" smtClean="0"/>
              <a:t>. Комиссия также могла ознакомится с данными, размещенными в реестре контрактов.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9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Вторые части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АС Западно-Сибирского округа, </a:t>
            </a:r>
            <a:r>
              <a:rPr lang="ru-RU" b="1" dirty="0" smtClean="0"/>
              <a:t>Постановление по </a:t>
            </a:r>
            <a:r>
              <a:rPr lang="ru-RU" b="1" dirty="0"/>
              <a:t>делу №А75-10279/2016 от </a:t>
            </a:r>
            <a:r>
              <a:rPr lang="ru-RU" b="1" dirty="0" smtClean="0"/>
              <a:t>06.06.2017 г. (ВС отказ от 29.09.2017 г.)</a:t>
            </a:r>
          </a:p>
          <a:p>
            <a:r>
              <a:rPr lang="ru-RU" b="1" dirty="0" smtClean="0"/>
              <a:t>Проблематика</a:t>
            </a:r>
            <a:r>
              <a:rPr lang="ru-RU" b="1" dirty="0"/>
              <a:t>: </a:t>
            </a:r>
            <a:r>
              <a:rPr lang="ru-RU" dirty="0" smtClean="0"/>
              <a:t>Заказчик при закупке перчаток медицинских не установил требований о предоставлении во второй части заявки копий регистрационных удостоверений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/>
              <a:t>суды указали, </a:t>
            </a:r>
            <a:r>
              <a:rPr lang="ru-RU" dirty="0" smtClean="0"/>
              <a:t>что </a:t>
            </a:r>
            <a:r>
              <a:rPr lang="ru-RU" dirty="0" smtClean="0"/>
              <a:t>так как законодательством не закреплено требование о предоставлении копий регистрационных удостоверений при поставке </a:t>
            </a:r>
            <a:r>
              <a:rPr lang="ru-RU" dirty="0" smtClean="0"/>
              <a:t>товара, </a:t>
            </a:r>
            <a:r>
              <a:rPr lang="ru-RU" dirty="0" smtClean="0"/>
              <a:t>такие документы в обязательном порядке следует требовать во второй части заявки во избежание поставки некачественной продукции.</a:t>
            </a:r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2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Антидемпинговые меры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1" y="2675466"/>
            <a:ext cx="7668840" cy="3777869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Постановление Арбитражного суда </a:t>
            </a:r>
            <a:r>
              <a:rPr lang="ru-RU" b="1" dirty="0" smtClean="0"/>
              <a:t>Северо-Западного округа </a:t>
            </a:r>
            <a:r>
              <a:rPr lang="ru-RU" b="1" dirty="0"/>
              <a:t>по делу </a:t>
            </a:r>
            <a:r>
              <a:rPr lang="ru-RU" b="1" dirty="0" smtClean="0"/>
              <a:t>№ </a:t>
            </a:r>
            <a:r>
              <a:rPr lang="ru-RU" b="1" dirty="0"/>
              <a:t>А56-55819/2016 от </a:t>
            </a:r>
            <a:r>
              <a:rPr lang="ru-RU" b="1" dirty="0" smtClean="0"/>
              <a:t>08 августа 2017 года (ВС РФ от 04.12.2017 отказ)</a:t>
            </a:r>
            <a:endParaRPr lang="ru-RU" b="1" dirty="0"/>
          </a:p>
          <a:p>
            <a:r>
              <a:rPr lang="ru-RU" b="1" dirty="0"/>
              <a:t>Проблематика</a:t>
            </a:r>
            <a:r>
              <a:rPr lang="ru-RU" dirty="0"/>
              <a:t>: </a:t>
            </a:r>
            <a:r>
              <a:rPr lang="ru-RU" dirty="0" smtClean="0"/>
              <a:t>участник снизив цену более, чем на 25% предоставил ненадлежащую БГ, но надлежащие документы, подтверждающие добросовестность в соответствии со ст. 37. Заказчик отказался от заключения контракта.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/>
              <a:t>Действия Заказчика неправомерны, так как </a:t>
            </a:r>
            <a:r>
              <a:rPr lang="ru-RU" dirty="0" smtClean="0"/>
              <a:t>участником исполнены требования закона, БГ можно было не предоставлять.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1" y="183345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57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Вторые части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АС Северо-Западного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</a:t>
            </a:r>
            <a:r>
              <a:rPr lang="ru-RU" b="1" dirty="0"/>
              <a:t>А56-90418/2017</a:t>
            </a:r>
            <a:r>
              <a:rPr lang="ru-RU" b="1" dirty="0" smtClean="0"/>
              <a:t> </a:t>
            </a:r>
            <a:r>
              <a:rPr lang="ru-RU" b="1" dirty="0"/>
              <a:t>от </a:t>
            </a:r>
            <a:r>
              <a:rPr lang="ru-RU" b="1" dirty="0" smtClean="0"/>
              <a:t>04.07.2018 </a:t>
            </a:r>
            <a:r>
              <a:rPr lang="ru-RU" b="1" dirty="0" smtClean="0"/>
              <a:t>г. </a:t>
            </a:r>
            <a:endParaRPr lang="ru-RU" b="1" dirty="0" smtClean="0"/>
          </a:p>
          <a:p>
            <a:r>
              <a:rPr lang="ru-RU" b="1" dirty="0" smtClean="0"/>
              <a:t>Проблематика</a:t>
            </a:r>
            <a:r>
              <a:rPr lang="ru-RU" b="1" dirty="0"/>
              <a:t>: </a:t>
            </a:r>
            <a:r>
              <a:rPr lang="ru-RU" dirty="0" smtClean="0"/>
              <a:t>комиссия признала заявку </a:t>
            </a:r>
            <a:r>
              <a:rPr lang="ru-RU" dirty="0"/>
              <a:t>несоответствующей требованиям, так как </a:t>
            </a:r>
            <a:r>
              <a:rPr lang="ru-RU" dirty="0" smtClean="0"/>
              <a:t>участником не подтверждено соответствие дополнительным </a:t>
            </a:r>
            <a:r>
              <a:rPr lang="ru-RU" dirty="0"/>
              <a:t>требованиям </a:t>
            </a:r>
            <a:r>
              <a:rPr lang="ru-RU" dirty="0" smtClean="0"/>
              <a:t>(ПП №99) - не </a:t>
            </a:r>
            <a:r>
              <a:rPr lang="ru-RU" dirty="0"/>
              <a:t>представлен акт законченного строительством объекта (форма КС-11</a:t>
            </a:r>
            <a:r>
              <a:rPr lang="ru-RU" dirty="0" smtClean="0"/>
              <a:t>) согласно </a:t>
            </a:r>
            <a:r>
              <a:rPr lang="ru-RU" dirty="0"/>
              <a:t>пункту 5.3 договора.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/>
              <a:t>Форма КС-2 применяется для приемки выполненных </a:t>
            </a:r>
            <a:r>
              <a:rPr lang="ru-RU" dirty="0" smtClean="0"/>
              <a:t>подрядных строительно-монтажных </a:t>
            </a:r>
            <a:r>
              <a:rPr lang="ru-RU" dirty="0"/>
              <a:t>работ производственного, жилищного, гражданского </a:t>
            </a:r>
            <a:r>
              <a:rPr lang="ru-RU" dirty="0" smtClean="0"/>
              <a:t>и других </a:t>
            </a:r>
            <a:r>
              <a:rPr lang="ru-RU" dirty="0"/>
              <a:t>назначений. Соответственно, из содержания акта приемки выполненных работ </a:t>
            </a:r>
            <a:r>
              <a:rPr lang="ru-RU" dirty="0" smtClean="0"/>
              <a:t>формы КС-2 </a:t>
            </a:r>
            <a:r>
              <a:rPr lang="ru-RU" dirty="0"/>
              <a:t>можно сделать вывод как о фактическом выполнении обществом работ</a:t>
            </a:r>
            <a:r>
              <a:rPr lang="ru-RU" dirty="0" smtClean="0"/>
              <a:t>, являющихся </a:t>
            </a:r>
            <a:r>
              <a:rPr lang="ru-RU" dirty="0"/>
              <a:t>предметом договора подряда, так и о содержании таких </a:t>
            </a:r>
            <a:r>
              <a:rPr lang="ru-RU" dirty="0" smtClean="0"/>
              <a:t>работ капитального </a:t>
            </a:r>
            <a:r>
              <a:rPr lang="ru-RU" dirty="0"/>
              <a:t>или некапитального характера.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81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Вторые части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2675466"/>
            <a:ext cx="8856984" cy="3921886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Девятый арбитражный апелляционный суд, </a:t>
            </a:r>
            <a:r>
              <a:rPr lang="ru-RU" sz="1800" b="1" dirty="0"/>
              <a:t>Постановление по </a:t>
            </a:r>
            <a:r>
              <a:rPr lang="ru-RU" sz="1800" b="1" dirty="0"/>
              <a:t>делу </a:t>
            </a:r>
            <a:r>
              <a:rPr lang="ru-RU" sz="1800" b="1" dirty="0"/>
              <a:t>А40-223872/2017</a:t>
            </a:r>
            <a:r>
              <a:rPr lang="ru-RU" sz="1800" b="1" dirty="0" smtClean="0"/>
              <a:t> </a:t>
            </a:r>
            <a:r>
              <a:rPr lang="ru-RU" sz="1800" b="1" dirty="0"/>
              <a:t>от </a:t>
            </a:r>
            <a:r>
              <a:rPr lang="ru-RU" sz="1800" b="1" dirty="0" smtClean="0"/>
              <a:t>17.05.2018 </a:t>
            </a:r>
            <a:r>
              <a:rPr lang="ru-RU" sz="1800" b="1" dirty="0" smtClean="0"/>
              <a:t>г. </a:t>
            </a:r>
            <a:r>
              <a:rPr lang="ru-RU" sz="1800" b="1" dirty="0" smtClean="0"/>
              <a:t>(заседание в кассационной инстанции 15.08.2018 г.)</a:t>
            </a:r>
            <a:endParaRPr lang="ru-RU" sz="1800" b="1" dirty="0" smtClean="0"/>
          </a:p>
          <a:p>
            <a:r>
              <a:rPr lang="ru-RU" sz="1800" b="1" dirty="0" smtClean="0"/>
              <a:t>Проблематика</a:t>
            </a:r>
            <a:r>
              <a:rPr lang="ru-RU" sz="1800" b="1" dirty="0"/>
              <a:t>: </a:t>
            </a:r>
            <a:r>
              <a:rPr lang="ru-RU" sz="1800" dirty="0" smtClean="0"/>
              <a:t>обществом в подтверждение соответствия требованиям ПП №99 предоставлен договор субподряда, копии актов выполненных работ, копия разрешения на ввод объекта в эксплуатацию</a:t>
            </a:r>
            <a:r>
              <a:rPr lang="ru-RU" sz="1800" dirty="0" smtClean="0"/>
              <a:t>. ФАС признала отсутствие надлежащего опыта.</a:t>
            </a:r>
            <a:endParaRPr lang="ru-RU" sz="1800" dirty="0"/>
          </a:p>
          <a:p>
            <a:r>
              <a:rPr lang="ru-RU" sz="1800" b="1" dirty="0"/>
              <a:t>Суть решения: </a:t>
            </a:r>
            <a:r>
              <a:rPr lang="ru-RU" sz="1800" dirty="0"/>
              <a:t>Согласно форме разрешения на ввод объекта в эксплуатацию, утвержденной </a:t>
            </a:r>
            <a:r>
              <a:rPr lang="ru-RU" sz="1800" dirty="0" smtClean="0"/>
              <a:t>приказом </a:t>
            </a:r>
            <a:r>
              <a:rPr lang="ru-RU" sz="1800" dirty="0"/>
              <a:t>Минстроя России от 19 января 2015 года № 117/</a:t>
            </a:r>
            <a:r>
              <a:rPr lang="ru-RU" sz="1800" dirty="0" err="1"/>
              <a:t>пр</a:t>
            </a:r>
            <a:r>
              <a:rPr lang="ru-RU" sz="1800" dirty="0"/>
              <a:t>, такое разрешение </a:t>
            </a:r>
            <a:r>
              <a:rPr lang="ru-RU" sz="1800" dirty="0" smtClean="0"/>
              <a:t>выдается исключительно </a:t>
            </a:r>
            <a:r>
              <a:rPr lang="ru-RU" sz="1800" dirty="0"/>
              <a:t>застройщику, при этом сведения о лице/лицах, которые </a:t>
            </a:r>
            <a:r>
              <a:rPr lang="ru-RU" sz="1800" dirty="0" smtClean="0"/>
              <a:t>фактически выполняли </a:t>
            </a:r>
            <a:r>
              <a:rPr lang="ru-RU" sz="1800" dirty="0"/>
              <a:t>работы по строительству объекта капитального строительства, в </a:t>
            </a:r>
            <a:r>
              <a:rPr lang="ru-RU" sz="1800" dirty="0" smtClean="0"/>
              <a:t>разрешении не </a:t>
            </a:r>
            <a:r>
              <a:rPr lang="ru-RU" sz="1800" dirty="0"/>
              <a:t>указываются</a:t>
            </a:r>
            <a:r>
              <a:rPr lang="ru-RU" sz="1800" dirty="0" smtClean="0"/>
              <a:t>. Таким </a:t>
            </a:r>
            <a:r>
              <a:rPr lang="ru-RU" sz="1800" dirty="0"/>
              <a:t>образом, </a:t>
            </a:r>
            <a:r>
              <a:rPr lang="ru-RU" sz="1800" dirty="0" smtClean="0"/>
              <a:t>не </a:t>
            </a:r>
            <a:r>
              <a:rPr lang="ru-RU" sz="1800" dirty="0"/>
              <a:t>предусмотрена выдача разрешения на ввод объекта </a:t>
            </a:r>
            <a:r>
              <a:rPr lang="ru-RU" sz="1800" dirty="0" smtClean="0"/>
              <a:t>в эксплуатацию </a:t>
            </a:r>
            <a:r>
              <a:rPr lang="ru-RU" sz="1800" dirty="0"/>
              <a:t>лицу, выполнившему работы по строительству объекта </a:t>
            </a:r>
            <a:r>
              <a:rPr lang="ru-RU" sz="1800" dirty="0" smtClean="0"/>
              <a:t> (подрядчику, генеральному </a:t>
            </a:r>
            <a:r>
              <a:rPr lang="ru-RU" sz="1800" dirty="0"/>
              <a:t>подрядчику, субподрядчику</a:t>
            </a:r>
            <a:r>
              <a:rPr lang="ru-RU" sz="1800" dirty="0" smtClean="0"/>
              <a:t>). Вывод ФАС неправомерен.</a:t>
            </a:r>
            <a:endParaRPr lang="ru-RU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2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Вторые части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2675466"/>
            <a:ext cx="8856984" cy="3921886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АС Дальневосточного округа, </a:t>
            </a:r>
            <a:r>
              <a:rPr lang="ru-RU" sz="2000" b="1" dirty="0"/>
              <a:t>Постановление по </a:t>
            </a:r>
            <a:r>
              <a:rPr lang="ru-RU" sz="2000" b="1" dirty="0"/>
              <a:t>делу </a:t>
            </a:r>
            <a:r>
              <a:rPr lang="ru-RU" sz="2000" b="1" dirty="0" smtClean="0"/>
              <a:t>А59-3567/2017</a:t>
            </a:r>
            <a:r>
              <a:rPr lang="ru-RU" sz="2800" dirty="0" smtClean="0"/>
              <a:t> </a:t>
            </a:r>
            <a:r>
              <a:rPr lang="ru-RU" sz="2000" b="1" dirty="0" smtClean="0"/>
              <a:t>от 11.07.2018 г.</a:t>
            </a:r>
          </a:p>
          <a:p>
            <a:r>
              <a:rPr lang="ru-RU" sz="2000" b="1" dirty="0" smtClean="0"/>
              <a:t>Проблематика</a:t>
            </a:r>
            <a:r>
              <a:rPr lang="ru-RU" sz="2000" b="1" dirty="0"/>
              <a:t>: </a:t>
            </a:r>
            <a:r>
              <a:rPr lang="ru-RU" sz="2000" dirty="0" smtClean="0"/>
              <a:t>обществом в подтверждение соответствия требованиям ПП №99 </a:t>
            </a:r>
            <a:r>
              <a:rPr lang="ru-RU" sz="2000" dirty="0"/>
              <a:t>предоставлены: </a:t>
            </a:r>
            <a:r>
              <a:rPr lang="ru-RU" sz="2000" dirty="0" smtClean="0"/>
              <a:t>договор на </a:t>
            </a:r>
            <a:r>
              <a:rPr lang="ru-RU" sz="2000" dirty="0"/>
              <a:t>сумму 32 348 817 руб. 32 коп.; акты </a:t>
            </a:r>
            <a:r>
              <a:rPr lang="ru-RU" sz="2000" dirty="0" smtClean="0"/>
              <a:t>о приемке </a:t>
            </a:r>
            <a:r>
              <a:rPr lang="ru-RU" sz="2000" dirty="0"/>
              <a:t>выполненных работ формы КС-2 № 1 – № 12 на общую </a:t>
            </a:r>
            <a:r>
              <a:rPr lang="ru-RU" sz="2000" dirty="0" smtClean="0"/>
              <a:t>сумму 31 </a:t>
            </a:r>
            <a:r>
              <a:rPr lang="ru-RU" sz="2000" dirty="0"/>
              <a:t>084 223 руб. 56 коп.; акты приемки законченного строительством </a:t>
            </a:r>
            <a:r>
              <a:rPr lang="ru-RU" sz="2000" dirty="0" smtClean="0"/>
              <a:t>объекта формы </a:t>
            </a:r>
            <a:r>
              <a:rPr lang="ru-RU" sz="2000" dirty="0"/>
              <a:t>КС-11 на сумму 31 165 149 руб. 07 коп</a:t>
            </a:r>
            <a:r>
              <a:rPr lang="ru-RU" sz="2000" dirty="0" smtClean="0"/>
              <a:t>. Комиссия посчитала опыт неподтвержденным из-за расхождения в суммах.</a:t>
            </a:r>
          </a:p>
          <a:p>
            <a:r>
              <a:rPr lang="ru-RU" sz="2000" dirty="0" smtClean="0"/>
              <a:t> </a:t>
            </a:r>
            <a:r>
              <a:rPr lang="ru-RU" sz="2000" b="1" dirty="0" smtClean="0"/>
              <a:t>Суть </a:t>
            </a:r>
            <a:r>
              <a:rPr lang="ru-RU" sz="2000" b="1" dirty="0"/>
              <a:t>решения: </a:t>
            </a:r>
            <a:r>
              <a:rPr lang="ru-RU" sz="2000" dirty="0" smtClean="0"/>
              <a:t>Разниц в КС-2 и КС-11 составляет сумму НДС, которая в актах КС-2 не включена. Разница между КС-11 и ценой контракта не свидетельствует о его неисполнении, а свидетельствует о полученной экономии. 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25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Запреты, ограничения, преференции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675466"/>
            <a:ext cx="8640960" cy="392188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АС Северо-Кавказского округа, </a:t>
            </a:r>
            <a:r>
              <a:rPr lang="ru-RU" b="1" dirty="0" smtClean="0"/>
              <a:t>Постановление по </a:t>
            </a:r>
            <a:r>
              <a:rPr lang="ru-RU" b="1" dirty="0"/>
              <a:t>делу № А32-13039/2017 от </a:t>
            </a:r>
            <a:r>
              <a:rPr lang="ru-RU" b="1" dirty="0" smtClean="0"/>
              <a:t>02.02.2018 </a:t>
            </a:r>
            <a:r>
              <a:rPr lang="ru-RU" b="1" dirty="0"/>
              <a:t>2017 года </a:t>
            </a:r>
            <a:endParaRPr lang="ru-RU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 объединил в одну закупки приобретение различных шприцев, при этом часть из них должна была быть иностранного происхождения (так как было установлено требование о совместимости с имеющимся оборудованием), а часть могла быть российского происхождения. УФАС констатировал нарушение, так как такой порядок формирования лота не позволяет применить ПП 102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/>
              <a:t>объединение товаров (шприцев), относящихся к </a:t>
            </a:r>
            <a:r>
              <a:rPr lang="ru-RU" dirty="0" smtClean="0"/>
              <a:t>одной номенклатурной </a:t>
            </a:r>
            <a:r>
              <a:rPr lang="ru-RU" dirty="0"/>
              <a:t>группе товаров, в один лот обусловлено потребностями заказчика, </a:t>
            </a:r>
            <a:r>
              <a:rPr lang="ru-RU" dirty="0" smtClean="0"/>
              <a:t>не противоречит </a:t>
            </a:r>
            <a:r>
              <a:rPr lang="ru-RU" dirty="0"/>
              <a:t>действующему законодательству и соответствует сложившейся </a:t>
            </a:r>
            <a:r>
              <a:rPr lang="ru-RU" dirty="0" smtClean="0"/>
              <a:t>практике осуществления </a:t>
            </a:r>
            <a:r>
              <a:rPr lang="ru-RU" dirty="0"/>
              <a:t>закупок на поставку расходных материалов для медицинских организаций</a:t>
            </a:r>
            <a:r>
              <a:rPr lang="ru-RU" dirty="0" smtClean="0"/>
              <a:t>. Отсутствие </a:t>
            </a:r>
            <a:r>
              <a:rPr lang="ru-RU" dirty="0"/>
              <a:t>у каких-либо лиц, заинтересованных в заключении контракта, </a:t>
            </a:r>
            <a:r>
              <a:rPr lang="ru-RU" dirty="0" smtClean="0"/>
              <a:t>в наличие </a:t>
            </a:r>
            <a:r>
              <a:rPr lang="ru-RU" dirty="0"/>
              <a:t>товара как российских, так и иностранных производителей, </a:t>
            </a:r>
            <a:r>
              <a:rPr lang="ru-RU" dirty="0" smtClean="0"/>
              <a:t>соответствующего потребностям </a:t>
            </a:r>
            <a:r>
              <a:rPr lang="ru-RU" dirty="0"/>
              <a:t>заказчика, не свидетельствует о нарушении заказчиком прав этих лиц, </a:t>
            </a:r>
            <a:r>
              <a:rPr lang="ru-RU" dirty="0" smtClean="0"/>
              <a:t>а также </a:t>
            </a:r>
            <a:r>
              <a:rPr lang="ru-RU" dirty="0"/>
              <a:t>ограничении заказчиком числа участников торгов.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3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Запреты, ограничения, преференции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902626"/>
            <a:ext cx="8784976" cy="3694726"/>
          </a:xfrm>
        </p:spPr>
        <p:txBody>
          <a:bodyPr>
            <a:normAutofit/>
          </a:bodyPr>
          <a:lstStyle/>
          <a:p>
            <a:r>
              <a:rPr lang="ru-RU" b="1" dirty="0" smtClean="0"/>
              <a:t>АС Западно-Сибирского округа, </a:t>
            </a:r>
            <a:r>
              <a:rPr lang="ru-RU" b="1" dirty="0"/>
              <a:t>Постановление по </a:t>
            </a:r>
            <a:r>
              <a:rPr lang="ru-RU" b="1" dirty="0"/>
              <a:t>делу </a:t>
            </a:r>
            <a:r>
              <a:rPr lang="ru-RU" b="1" dirty="0" smtClean="0"/>
              <a:t>№ А70-16282/2016 </a:t>
            </a:r>
            <a:r>
              <a:rPr lang="ru-RU" b="1" dirty="0"/>
              <a:t>от </a:t>
            </a:r>
            <a:r>
              <a:rPr lang="ru-RU" b="1" dirty="0" smtClean="0"/>
              <a:t>12.10.2017 </a:t>
            </a:r>
            <a:r>
              <a:rPr lang="ru-RU" b="1" dirty="0"/>
              <a:t>года </a:t>
            </a:r>
            <a:r>
              <a:rPr lang="ru-RU" b="1" dirty="0" smtClean="0"/>
              <a:t>(ВС РФ отказ от 14.02.2018 г.)</a:t>
            </a:r>
            <a:endParaRPr lang="ru-RU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 объединил в одну закупку приобретение различных товаров, как подпадающих под ограничения, установленные ПП 102, так и не попадающих.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 smtClean="0"/>
              <a:t>подобное объединение является неправомерным.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29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Запреты, ограничения, преференции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675466"/>
            <a:ext cx="8640960" cy="392188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АС Поволжского округа, </a:t>
            </a:r>
            <a:r>
              <a:rPr lang="ru-RU" b="1" dirty="0" smtClean="0"/>
              <a:t>Постановление по </a:t>
            </a:r>
            <a:r>
              <a:rPr lang="ru-RU" b="1" dirty="0"/>
              <a:t>делу №</a:t>
            </a:r>
            <a:r>
              <a:rPr lang="ru-RU" dirty="0"/>
              <a:t> </a:t>
            </a:r>
            <a:r>
              <a:rPr lang="ru-RU" b="1" dirty="0" smtClean="0"/>
              <a:t>А65-25932/2016 </a:t>
            </a:r>
            <a:r>
              <a:rPr lang="ru-RU" b="1" dirty="0"/>
              <a:t>от </a:t>
            </a:r>
            <a:r>
              <a:rPr lang="ru-RU" b="1" dirty="0" smtClean="0"/>
              <a:t>20.10.2017 </a:t>
            </a:r>
            <a:r>
              <a:rPr lang="ru-RU" b="1" dirty="0"/>
              <a:t>года </a:t>
            </a:r>
            <a:r>
              <a:rPr lang="ru-RU" b="1" dirty="0" smtClean="0"/>
              <a:t>(ВС РФ отказ от 20.02.2018 г.)</a:t>
            </a:r>
            <a:endParaRPr lang="ru-RU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 закупал компьютеры с ПО, указав на них один код ОКПД и не предусмотрев ограничения согласно ПП 1236.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/>
              <a:t>Учитывая, что программное обеспечение, входящее в состав </a:t>
            </a:r>
            <a:r>
              <a:rPr lang="ru-RU" dirty="0" smtClean="0"/>
              <a:t>комплекта товаров</a:t>
            </a:r>
            <a:r>
              <a:rPr lang="ru-RU" dirty="0"/>
              <a:t>, приобретаемого заказчиком по условиям данной закупки, </a:t>
            </a:r>
            <a:r>
              <a:rPr lang="ru-RU" dirty="0" smtClean="0"/>
              <a:t>подпадает под </a:t>
            </a:r>
            <a:r>
              <a:rPr lang="ru-RU" dirty="0"/>
              <a:t>запрет на допуск иностранного программного обеспечения, </a:t>
            </a:r>
            <a:r>
              <a:rPr lang="ru-RU" dirty="0" smtClean="0"/>
              <a:t>установленный Правительством </a:t>
            </a:r>
            <a:r>
              <a:rPr lang="ru-RU" dirty="0"/>
              <a:t>Российской Федерации в постановлении</a:t>
            </a:r>
            <a:r>
              <a:rPr lang="ru-RU" dirty="0" smtClean="0"/>
              <a:t>№ </a:t>
            </a:r>
            <a:r>
              <a:rPr lang="ru-RU" dirty="0"/>
              <a:t>1236, то заказчик должен указать программное обеспечение </a:t>
            </a:r>
            <a:r>
              <a:rPr lang="ru-RU" dirty="0" smtClean="0"/>
              <a:t>отдельным кодом </a:t>
            </a:r>
            <a:r>
              <a:rPr lang="ru-RU" dirty="0"/>
              <a:t>ОКПД и распространить на него действия указанного постановления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4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№570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675466"/>
            <a:ext cx="8640960" cy="3921886"/>
          </a:xfrm>
        </p:spPr>
        <p:txBody>
          <a:bodyPr>
            <a:normAutofit/>
          </a:bodyPr>
          <a:lstStyle/>
          <a:p>
            <a:r>
              <a:rPr lang="ru-RU" b="1" dirty="0" smtClean="0"/>
              <a:t>9 АСС, </a:t>
            </a:r>
            <a:r>
              <a:rPr lang="ru-RU" b="1" dirty="0" smtClean="0"/>
              <a:t>Постановление по </a:t>
            </a:r>
            <a:r>
              <a:rPr lang="ru-RU" b="1" dirty="0"/>
              <a:t>делу №</a:t>
            </a:r>
            <a:r>
              <a:rPr lang="ru-RU" dirty="0"/>
              <a:t> </a:t>
            </a:r>
            <a:r>
              <a:rPr lang="ru-RU" b="1" dirty="0" smtClean="0"/>
              <a:t>А40-228242/17 </a:t>
            </a:r>
            <a:r>
              <a:rPr lang="ru-RU" b="1" dirty="0"/>
              <a:t>от </a:t>
            </a:r>
            <a:r>
              <a:rPr lang="ru-RU" b="1" dirty="0" smtClean="0"/>
              <a:t>21.05.2018 </a:t>
            </a:r>
            <a:r>
              <a:rPr lang="ru-RU" b="1" dirty="0"/>
              <a:t>г. </a:t>
            </a:r>
            <a:endParaRPr lang="ru-RU" b="1" dirty="0" smtClean="0"/>
          </a:p>
          <a:p>
            <a:r>
              <a:rPr lang="ru-RU" b="1" dirty="0" smtClean="0"/>
              <a:t>Проблематика</a:t>
            </a:r>
            <a:r>
              <a:rPr lang="ru-RU" b="1" dirty="0"/>
              <a:t>: </a:t>
            </a:r>
            <a:r>
              <a:rPr lang="ru-RU" dirty="0" smtClean="0"/>
              <a:t>Заказчик </a:t>
            </a:r>
            <a:r>
              <a:rPr lang="ru-RU" dirty="0" smtClean="0"/>
              <a:t>не применял нормы ПП №570 при проведении электронного аукциона на выполнение строительно-монтажных работ.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 smtClean="0"/>
              <a:t>Позиция Заказч</a:t>
            </a:r>
            <a:r>
              <a:rPr lang="ru-RU" dirty="0" smtClean="0"/>
              <a:t>ика является верной, так как он заключает договор, а действия ПП №570 распространяются только на случаи заключения государственных и муниципальных контрактов.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56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№570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3068960"/>
            <a:ext cx="8640960" cy="3528392"/>
          </a:xfrm>
        </p:spPr>
        <p:txBody>
          <a:bodyPr>
            <a:normAutofit/>
          </a:bodyPr>
          <a:lstStyle/>
          <a:p>
            <a:r>
              <a:rPr lang="ru-RU" b="1" dirty="0" smtClean="0"/>
              <a:t>9 АСС, </a:t>
            </a:r>
            <a:r>
              <a:rPr lang="ru-RU" b="1" dirty="0" smtClean="0"/>
              <a:t>Постановление по </a:t>
            </a:r>
            <a:r>
              <a:rPr lang="ru-RU" b="1" dirty="0"/>
              <a:t>делу №</a:t>
            </a:r>
            <a:r>
              <a:rPr lang="ru-RU" dirty="0"/>
              <a:t> </a:t>
            </a:r>
            <a:r>
              <a:rPr lang="ru-RU" b="1" dirty="0"/>
              <a:t>А40-26055/18</a:t>
            </a:r>
            <a:r>
              <a:rPr lang="ru-RU" b="1" dirty="0" smtClean="0"/>
              <a:t> </a:t>
            </a:r>
            <a:r>
              <a:rPr lang="ru-RU" b="1" dirty="0"/>
              <a:t>от </a:t>
            </a:r>
            <a:r>
              <a:rPr lang="ru-RU" b="1" dirty="0" smtClean="0"/>
              <a:t>11.07.2018 </a:t>
            </a:r>
            <a:r>
              <a:rPr lang="ru-RU" b="1" dirty="0"/>
              <a:t>г. </a:t>
            </a:r>
            <a:endParaRPr lang="ru-RU" b="1" dirty="0" smtClean="0"/>
          </a:p>
          <a:p>
            <a:r>
              <a:rPr lang="ru-RU" b="1" dirty="0" smtClean="0"/>
              <a:t>Проблематика</a:t>
            </a:r>
            <a:r>
              <a:rPr lang="ru-RU" b="1" dirty="0"/>
              <a:t>: </a:t>
            </a:r>
            <a:r>
              <a:rPr lang="ru-RU" dirty="0" smtClean="0"/>
              <a:t>Заказчик </a:t>
            </a:r>
            <a:r>
              <a:rPr lang="ru-RU" dirty="0" smtClean="0"/>
              <a:t>установил обязанность по самостоятельном выполнению работ в размере 40% от цены контракта.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 smtClean="0"/>
              <a:t>Требования Заказчика неправомерны, так как ПП №570 четко устанавливает требования </a:t>
            </a:r>
            <a:r>
              <a:rPr lang="ru-RU" smtClean="0"/>
              <a:t>к объему </a:t>
            </a:r>
            <a:r>
              <a:rPr lang="ru-RU" dirty="0" smtClean="0"/>
              <a:t>самостоятельного выполнения работ.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62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№570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675466"/>
            <a:ext cx="8640960" cy="3921886"/>
          </a:xfrm>
        </p:spPr>
        <p:txBody>
          <a:bodyPr>
            <a:normAutofit/>
          </a:bodyPr>
          <a:lstStyle/>
          <a:p>
            <a:r>
              <a:rPr lang="ru-RU" b="1" dirty="0" smtClean="0"/>
              <a:t>2 АСС, </a:t>
            </a:r>
            <a:r>
              <a:rPr lang="ru-RU" b="1" dirty="0" smtClean="0"/>
              <a:t>Постановление по </a:t>
            </a:r>
            <a:r>
              <a:rPr lang="ru-RU" b="1" dirty="0"/>
              <a:t>делу №</a:t>
            </a:r>
            <a:r>
              <a:rPr lang="ru-RU" dirty="0"/>
              <a:t> </a:t>
            </a:r>
            <a:r>
              <a:rPr lang="ru-RU" b="1" dirty="0"/>
              <a:t>А82-16063/2017 </a:t>
            </a:r>
            <a:r>
              <a:rPr lang="ru-RU" b="1" dirty="0"/>
              <a:t>от </a:t>
            </a:r>
            <a:r>
              <a:rPr lang="ru-RU" b="1" dirty="0" smtClean="0"/>
              <a:t>26.03.2018 </a:t>
            </a:r>
            <a:r>
              <a:rPr lang="ru-RU" b="1" dirty="0"/>
              <a:t>г. </a:t>
            </a:r>
            <a:endParaRPr lang="ru-RU" b="1" dirty="0" smtClean="0"/>
          </a:p>
          <a:p>
            <a:r>
              <a:rPr lang="ru-RU" b="1" dirty="0" smtClean="0"/>
              <a:t>Проблематика</a:t>
            </a:r>
            <a:r>
              <a:rPr lang="ru-RU" b="1" dirty="0"/>
              <a:t>: </a:t>
            </a:r>
            <a:r>
              <a:rPr lang="ru-RU" dirty="0" smtClean="0"/>
              <a:t>Заказчик </a:t>
            </a:r>
            <a:r>
              <a:rPr lang="ru-RU" dirty="0" smtClean="0"/>
              <a:t>в документации не определил конкретные виды и объемы работ, из которых подрядчик обязан будет впоследствии выбрать те виды и объемы работ, которые он выполнит самостоятельно (Заказчик дал только ссылку на ПП №570)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 smtClean="0"/>
              <a:t>Заказчик нарушил закон, так как ПП №570 прямо вменяет в обязанность указать конкретно виды и объемы работ.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7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обеспечения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2675466"/>
            <a:ext cx="8928992" cy="3921886"/>
          </a:xfrm>
        </p:spPr>
        <p:txBody>
          <a:bodyPr>
            <a:noAutofit/>
          </a:bodyPr>
          <a:lstStyle/>
          <a:p>
            <a:r>
              <a:rPr lang="ru-RU" sz="1600" b="1" dirty="0"/>
              <a:t>Постановление Арбитражного суда </a:t>
            </a:r>
            <a:r>
              <a:rPr lang="ru-RU" sz="1600" b="1" dirty="0" smtClean="0"/>
              <a:t>Северо-Кавказского </a:t>
            </a:r>
            <a:r>
              <a:rPr lang="ru-RU" sz="1600" b="1" dirty="0"/>
              <a:t>округа по делу №</a:t>
            </a:r>
            <a:r>
              <a:rPr lang="ru-RU" sz="1600" dirty="0"/>
              <a:t> </a:t>
            </a:r>
            <a:r>
              <a:rPr lang="ru-RU" sz="1600" b="1" dirty="0"/>
              <a:t>А63-10279/2016 от </a:t>
            </a:r>
            <a:r>
              <a:rPr lang="ru-RU" sz="1600" b="1" dirty="0" smtClean="0"/>
              <a:t>28.07.2017 </a:t>
            </a:r>
            <a:r>
              <a:rPr lang="ru-RU" sz="1600" b="1" dirty="0"/>
              <a:t>года </a:t>
            </a:r>
            <a:r>
              <a:rPr lang="ru-RU" sz="1600" b="1" dirty="0" smtClean="0"/>
              <a:t>(ВС РФ отказ от 01.11.2017 г.)</a:t>
            </a:r>
            <a:endParaRPr lang="ru-RU" sz="1600" dirty="0"/>
          </a:p>
          <a:p>
            <a:r>
              <a:rPr lang="ru-RU" sz="1600" b="1" dirty="0"/>
              <a:t>Проблематика: </a:t>
            </a:r>
            <a:r>
              <a:rPr lang="ru-RU" sz="1600" dirty="0" smtClean="0"/>
              <a:t>пунктом </a:t>
            </a:r>
            <a:r>
              <a:rPr lang="ru-RU" sz="1600" dirty="0"/>
              <a:t>9.6 проекта контракта </a:t>
            </a:r>
            <a:r>
              <a:rPr lang="ru-RU" sz="1600" dirty="0" smtClean="0"/>
              <a:t>были установлены дополнительные требования </a:t>
            </a:r>
            <a:r>
              <a:rPr lang="ru-RU" sz="1600" dirty="0"/>
              <a:t>к банковской гарантии, из которых следует право </a:t>
            </a:r>
            <a:r>
              <a:rPr lang="ru-RU" sz="1600" dirty="0" smtClean="0"/>
              <a:t>заказчика требовать </a:t>
            </a:r>
            <a:r>
              <a:rPr lang="ru-RU" sz="1600" dirty="0"/>
              <a:t>замены обеспечения в случае, когда обеспечение перестало </a:t>
            </a:r>
            <a:r>
              <a:rPr lang="ru-RU" sz="1600" dirty="0" smtClean="0"/>
              <a:t>быть действительным</a:t>
            </a:r>
            <a:r>
              <a:rPr lang="ru-RU" sz="1600" dirty="0"/>
              <a:t>, закончило свое действие или иным образом </a:t>
            </a:r>
            <a:r>
              <a:rPr lang="ru-RU" sz="1600" dirty="0" smtClean="0"/>
              <a:t>перестало обеспечивать </a:t>
            </a:r>
            <a:r>
              <a:rPr lang="ru-RU" sz="1600" dirty="0"/>
              <a:t>исполнение.</a:t>
            </a:r>
          </a:p>
          <a:p>
            <a:r>
              <a:rPr lang="ru-RU" sz="1600" b="1" dirty="0"/>
              <a:t>Суть решения: </a:t>
            </a:r>
            <a:r>
              <a:rPr lang="ru-RU" sz="1600" dirty="0"/>
              <a:t>Устанавливая требование о предоставлении нового обеспечения, </a:t>
            </a:r>
            <a:r>
              <a:rPr lang="ru-RU" sz="1600" dirty="0" smtClean="0"/>
              <a:t>заказчик возложил </a:t>
            </a:r>
            <a:r>
              <a:rPr lang="ru-RU" sz="1600" dirty="0"/>
              <a:t>на поставщика обязанность, не предусмотренную положениями </a:t>
            </a:r>
            <a:r>
              <a:rPr lang="ru-RU" sz="1600" dirty="0" smtClean="0"/>
              <a:t>Закона № </a:t>
            </a:r>
            <a:r>
              <a:rPr lang="ru-RU" sz="1600" dirty="0"/>
              <a:t>44-ФЗ. При этом условие о том, что в случае, если по каким-либо </a:t>
            </a:r>
            <a:r>
              <a:rPr lang="ru-RU" sz="1600" dirty="0" smtClean="0"/>
              <a:t>причинам обеспечение </a:t>
            </a:r>
            <a:r>
              <a:rPr lang="ru-RU" sz="1600" dirty="0"/>
              <a:t>исполнения контракта перестало быть действительным, </a:t>
            </a:r>
            <a:r>
              <a:rPr lang="ru-RU" sz="1600" dirty="0" smtClean="0"/>
              <a:t>содержит недостоверные </a:t>
            </a:r>
            <a:r>
              <a:rPr lang="ru-RU" sz="1600" dirty="0"/>
              <a:t>сведения, закончило свое действие или иным образом </a:t>
            </a:r>
            <a:r>
              <a:rPr lang="ru-RU" sz="1600" dirty="0" smtClean="0"/>
              <a:t>перестало обеспечивать </a:t>
            </a:r>
            <a:r>
              <a:rPr lang="ru-RU" sz="1600" dirty="0"/>
              <a:t>исполнение исполнителем своих обязательств по контракту, также </a:t>
            </a:r>
            <a:r>
              <a:rPr lang="ru-RU" sz="1600" dirty="0" smtClean="0"/>
              <a:t>должным образом </a:t>
            </a:r>
            <a:r>
              <a:rPr lang="ru-RU" sz="1600" dirty="0"/>
              <a:t>не конкретизировано, имеет широкое толкование и может привести к </a:t>
            </a:r>
            <a:r>
              <a:rPr lang="ru-RU" sz="1600" dirty="0" smtClean="0"/>
              <a:t>ситуации злоупотребления </a:t>
            </a:r>
            <a:r>
              <a:rPr lang="ru-RU" sz="1600" dirty="0"/>
              <a:t>заказчиком своим правом при любой потенциальной </a:t>
            </a:r>
            <a:r>
              <a:rPr lang="ru-RU" sz="1600" dirty="0" smtClean="0"/>
              <a:t>возможности отсутствия </a:t>
            </a:r>
            <a:r>
              <a:rPr lang="ru-RU" sz="1600" dirty="0"/>
              <a:t>гарантий того, что представленное обеспечение исполнения </a:t>
            </a:r>
            <a:r>
              <a:rPr lang="ru-RU" sz="1600" dirty="0" smtClean="0"/>
              <a:t>контракта перестанет </a:t>
            </a:r>
            <a:r>
              <a:rPr lang="ru-RU" sz="1600" dirty="0"/>
              <a:t>обеспечивать исполнение поставщиком своих обязательств</a:t>
            </a:r>
            <a:r>
              <a:rPr lang="ru-RU" sz="1600" dirty="0" smtClean="0"/>
              <a:t>. </a:t>
            </a:r>
            <a:endParaRPr lang="ru-RU" sz="1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3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СМП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1" y="2675466"/>
            <a:ext cx="7823200" cy="3777869"/>
          </a:xfrm>
        </p:spPr>
        <p:txBody>
          <a:bodyPr>
            <a:normAutofit fontScale="77500" lnSpcReduction="20000"/>
          </a:bodyPr>
          <a:lstStyle/>
          <a:p>
            <a:r>
              <a:rPr lang="ru-RU" sz="2900" b="1" dirty="0" smtClean="0"/>
              <a:t>Постановление Арбитражного суда Поволжского округа по делу №А12-61293/2016 от 30 июня 2017 года (ВС РФ отказ от 30.10.2017) </a:t>
            </a:r>
            <a:endParaRPr lang="ru-RU" sz="2900" b="1" dirty="0"/>
          </a:p>
          <a:p>
            <a:r>
              <a:rPr lang="ru-RU" sz="2900" b="1" dirty="0"/>
              <a:t>Проблематика</a:t>
            </a:r>
            <a:r>
              <a:rPr lang="ru-RU" sz="2900" dirty="0"/>
              <a:t>: </a:t>
            </a:r>
            <a:r>
              <a:rPr lang="ru-RU" sz="2900" dirty="0" smtClean="0"/>
              <a:t>участник не предоставил во второй части заявки декларацию о принадлежности к СМП, а лишь поставил «галочку» на площадке. Комиссия признала это надлежащей декларацией.</a:t>
            </a:r>
            <a:endParaRPr lang="ru-RU" sz="2900" dirty="0"/>
          </a:p>
          <a:p>
            <a:r>
              <a:rPr lang="ru-RU" sz="2900" b="1" dirty="0"/>
              <a:t>Суть решения</a:t>
            </a:r>
            <a:r>
              <a:rPr lang="ru-RU" sz="2900" dirty="0"/>
              <a:t>: </a:t>
            </a:r>
            <a:r>
              <a:rPr lang="ru-RU" sz="2900" dirty="0" smtClean="0"/>
              <a:t>Комиссия поступила верно, так как закон правил декларирования принадлежности к СМП не содержит, кроме того комиссия осуществила самостоятельную проверку наличия участника в реестре. </a:t>
            </a:r>
            <a:endParaRPr lang="ru-RU" sz="2900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обеспечения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2902626"/>
            <a:ext cx="8291264" cy="3694726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АС Уральского округа, Постановление </a:t>
            </a:r>
            <a:r>
              <a:rPr lang="ru-RU" sz="1800" b="1" dirty="0"/>
              <a:t>по делу </a:t>
            </a:r>
            <a:r>
              <a:rPr lang="ru-RU" sz="1800" b="1" dirty="0" smtClean="0"/>
              <a:t>№</a:t>
            </a:r>
            <a:r>
              <a:rPr lang="ru-RU" sz="1800" b="1" dirty="0" smtClean="0"/>
              <a:t> </a:t>
            </a:r>
            <a:r>
              <a:rPr lang="ru-RU" sz="1800" b="1" dirty="0"/>
              <a:t>А60-53833/2017 </a:t>
            </a:r>
            <a:r>
              <a:rPr lang="ru-RU" sz="1800" b="1" dirty="0"/>
              <a:t>от </a:t>
            </a:r>
            <a:r>
              <a:rPr lang="ru-RU" sz="1800" b="1" dirty="0"/>
              <a:t>10 июля 2018 г</a:t>
            </a:r>
            <a:r>
              <a:rPr lang="ru-RU" sz="1800" b="1" dirty="0" smtClean="0"/>
              <a:t>. </a:t>
            </a:r>
          </a:p>
          <a:p>
            <a:r>
              <a:rPr lang="ru-RU" sz="1800" b="1" dirty="0" smtClean="0"/>
              <a:t>Проблематика</a:t>
            </a:r>
            <a:r>
              <a:rPr lang="ru-RU" sz="1800" b="1" dirty="0"/>
              <a:t>: </a:t>
            </a:r>
            <a:r>
              <a:rPr lang="ru-RU" sz="1800" dirty="0" smtClean="0"/>
              <a:t>документацией было предусмотрено, что все споры по банковской гарантии должны рассматриваться по месту нахождения Заказчика. БГ, предоставленная участником, данному требованию не соответствовала, участнику было отказано в заключении контракта.</a:t>
            </a:r>
            <a:endParaRPr lang="ru-RU" sz="1800" dirty="0"/>
          </a:p>
          <a:p>
            <a:r>
              <a:rPr lang="ru-RU" sz="1800" b="1" dirty="0"/>
              <a:t>Суть решения: </a:t>
            </a:r>
            <a:r>
              <a:rPr lang="ru-RU" sz="1800" dirty="0"/>
              <a:t>Судами </a:t>
            </a:r>
            <a:r>
              <a:rPr lang="ru-RU" sz="1800" dirty="0" smtClean="0"/>
              <a:t>указано</a:t>
            </a:r>
            <a:r>
              <a:rPr lang="ru-RU" sz="1800" dirty="0"/>
              <a:t>, что требование к содержанию </a:t>
            </a:r>
            <a:r>
              <a:rPr lang="ru-RU" sz="1800" dirty="0" smtClean="0"/>
              <a:t>банковской гарантии </a:t>
            </a:r>
            <a:r>
              <a:rPr lang="ru-RU" sz="1800" dirty="0"/>
              <a:t>о подсудности споров, установленное заказчиком в </a:t>
            </a:r>
            <a:r>
              <a:rPr lang="ru-RU" sz="1800" dirty="0" smtClean="0"/>
              <a:t>аукционной документации</a:t>
            </a:r>
            <a:r>
              <a:rPr lang="ru-RU" sz="1800" dirty="0"/>
              <a:t>, не противоречит закону. Требования к обеспечению </a:t>
            </a:r>
            <a:r>
              <a:rPr lang="ru-RU" sz="1800" dirty="0" smtClean="0"/>
              <a:t>исполнения контракта </a:t>
            </a:r>
            <a:r>
              <a:rPr lang="ru-RU" sz="1800" dirty="0"/>
              <a:t>установлены в равной мере для всех участников закупки</a:t>
            </a:r>
            <a:r>
              <a:rPr lang="ru-RU" sz="1800" dirty="0" smtClean="0"/>
              <a:t>. Кроме того, участник подал заявку, выразив таким образом согласие с требованиями документации.</a:t>
            </a:r>
            <a:endParaRPr lang="ru-RU" sz="18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7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75466"/>
            <a:ext cx="8640960" cy="3849877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Постановление Арбитражного суда Волго-Вятского округа от </a:t>
            </a:r>
            <a:r>
              <a:rPr lang="ru-RU" b="1" dirty="0"/>
              <a:t>17 апреля 2018 г. по делу N </a:t>
            </a:r>
            <a:r>
              <a:rPr lang="ru-RU" b="1" dirty="0" smtClean="0"/>
              <a:t>А38-7831/2017</a:t>
            </a:r>
          </a:p>
          <a:p>
            <a:r>
              <a:rPr lang="ru-RU" b="1" dirty="0" smtClean="0"/>
              <a:t>Проблематика: </a:t>
            </a:r>
            <a:r>
              <a:rPr lang="ru-RU" dirty="0" smtClean="0"/>
              <a:t>Заказчик вместо проведения конкурентной закупки осуществил в один день заключение 8 контрактов согласно п. 4 ч. 1 ст. 93 Федерального закона №44-ФЗ. ФАС по обращению прокуратуру рассмотрел вопрос и признал действия Заказчика неправомерными.</a:t>
            </a:r>
          </a:p>
          <a:p>
            <a:r>
              <a:rPr lang="ru-RU" b="1" dirty="0"/>
              <a:t>Суть решения</a:t>
            </a:r>
            <a:r>
              <a:rPr lang="ru-RU" b="1" dirty="0" smtClean="0"/>
              <a:t>: </a:t>
            </a:r>
            <a:r>
              <a:rPr lang="ru-RU" dirty="0" smtClean="0"/>
              <a:t>Суды поддержали позицию ФАС и Прокуратуры подтвердив неправомерность действий Заказчика.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Дробление закупок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6282"/>
            <a:ext cx="2676376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72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75466"/>
            <a:ext cx="8640960" cy="3849877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АС Северо-Западного округа, </a:t>
            </a:r>
            <a:r>
              <a:rPr lang="ru-RU" b="1" dirty="0"/>
              <a:t>Постановление от </a:t>
            </a:r>
            <a:r>
              <a:rPr lang="ru-RU" b="1" dirty="0"/>
              <a:t>23.01.2018 </a:t>
            </a:r>
            <a:r>
              <a:rPr lang="ru-RU" b="1" dirty="0" smtClean="0"/>
              <a:t>по </a:t>
            </a:r>
            <a:r>
              <a:rPr lang="ru-RU" b="1" dirty="0"/>
              <a:t>делу N </a:t>
            </a:r>
            <a:r>
              <a:rPr lang="ru-RU" b="1" dirty="0" smtClean="0"/>
              <a:t>А26-5362/2017</a:t>
            </a:r>
          </a:p>
          <a:p>
            <a:r>
              <a:rPr lang="ru-RU" b="1" dirty="0" smtClean="0"/>
              <a:t>Проблематика: </a:t>
            </a:r>
            <a:r>
              <a:rPr lang="ru-RU" dirty="0" smtClean="0"/>
              <a:t>Участник подал жалобу по почте, при этом  отправил ее до окончания регламентированного срока, но получена контролирующим органом она была уже после истечения регламентированного срока. ФАС жалобу вернул.</a:t>
            </a:r>
          </a:p>
          <a:p>
            <a:r>
              <a:rPr lang="ru-RU" b="1" dirty="0"/>
              <a:t>Суть решения</a:t>
            </a:r>
            <a:r>
              <a:rPr lang="ru-RU" b="1" dirty="0" smtClean="0"/>
              <a:t>: </a:t>
            </a:r>
            <a:r>
              <a:rPr lang="ru-RU" dirty="0" smtClean="0"/>
              <a:t>Суды поддержали позицию ФАС </a:t>
            </a:r>
            <a:r>
              <a:rPr lang="ru-RU" dirty="0"/>
              <a:t>и отметили, что датой подачи жалобы необходимо считать дату ее поступления непосредственно в антимонопольный орган, а не в орган почтовой </a:t>
            </a:r>
            <a:r>
              <a:rPr lang="ru-RU" dirty="0" smtClean="0"/>
              <a:t>связи.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обжалования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6282"/>
            <a:ext cx="2676376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518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75466"/>
            <a:ext cx="8640960" cy="418253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АС Западно-Сибирского округа</a:t>
            </a:r>
            <a:r>
              <a:rPr lang="ru-RU" b="1" dirty="0" smtClean="0"/>
              <a:t>, </a:t>
            </a:r>
            <a:r>
              <a:rPr lang="ru-RU" b="1" dirty="0"/>
              <a:t>Постановление по делу А27-18951/2017 </a:t>
            </a:r>
            <a:r>
              <a:rPr lang="ru-RU" b="1" dirty="0" smtClean="0"/>
              <a:t>от 12 июля 2018 года</a:t>
            </a:r>
          </a:p>
          <a:p>
            <a:r>
              <a:rPr lang="ru-RU" b="1" dirty="0" smtClean="0"/>
              <a:t>Проблематика</a:t>
            </a:r>
            <a:r>
              <a:rPr lang="ru-RU" b="1" dirty="0" smtClean="0"/>
              <a:t>: </a:t>
            </a:r>
            <a:r>
              <a:rPr lang="ru-RU" dirty="0" smtClean="0"/>
              <a:t>Заказчик </a:t>
            </a:r>
            <a:r>
              <a:rPr lang="ru-RU" dirty="0"/>
              <a:t>в период </a:t>
            </a:r>
            <a:r>
              <a:rPr lang="ru-RU" dirty="0" smtClean="0"/>
              <a:t>с </a:t>
            </a:r>
            <a:r>
              <a:rPr lang="ru-RU" dirty="0"/>
              <a:t>02.05.2017 по </a:t>
            </a:r>
            <a:r>
              <a:rPr lang="ru-RU" dirty="0" smtClean="0"/>
              <a:t>11.05.2017 разместил ряд аукционов, условиями которых была оплата до 31.12.2017 г. По жалобе заявителя данное условие было признано </a:t>
            </a:r>
            <a:r>
              <a:rPr lang="ru-RU" dirty="0" err="1" smtClean="0"/>
              <a:t>ФАСом</a:t>
            </a:r>
            <a:r>
              <a:rPr lang="ru-RU" dirty="0" smtClean="0"/>
              <a:t> неправомерным, так как с 01.05.2017 вступили в сиу изменения в 44-ФЗ, устанавливающий конкретный срок оплаты (не более 30-ти дней).</a:t>
            </a:r>
            <a:endParaRPr lang="ru-RU" dirty="0" smtClean="0"/>
          </a:p>
          <a:p>
            <a:r>
              <a:rPr lang="ru-RU" b="1" dirty="0"/>
              <a:t>Суть решения</a:t>
            </a:r>
            <a:r>
              <a:rPr lang="ru-RU" b="1" dirty="0" smtClean="0"/>
              <a:t>: </a:t>
            </a:r>
            <a:r>
              <a:rPr lang="ru-RU" dirty="0" smtClean="0"/>
              <a:t>Суды поддержали позицию </a:t>
            </a:r>
            <a:r>
              <a:rPr lang="ru-RU" dirty="0" smtClean="0"/>
              <a:t>Заказчика, так </a:t>
            </a:r>
            <a:r>
              <a:rPr lang="ru-RU" dirty="0"/>
              <a:t>как </a:t>
            </a:r>
            <a:r>
              <a:rPr lang="ru-RU" dirty="0" smtClean="0"/>
              <a:t>план-график размещен в </a:t>
            </a:r>
            <a:r>
              <a:rPr lang="ru-RU" dirty="0"/>
              <a:t>апреле 2017 </a:t>
            </a:r>
            <a:r>
              <a:rPr lang="ru-RU" dirty="0" smtClean="0"/>
              <a:t>года; </a:t>
            </a:r>
            <a:r>
              <a:rPr lang="ru-RU" dirty="0"/>
              <a:t>документация об аукционах утверждена администрацией </a:t>
            </a:r>
            <a:r>
              <a:rPr lang="ru-RU" dirty="0" smtClean="0"/>
              <a:t>26.04.2017, 27.04.2017</a:t>
            </a:r>
            <a:r>
              <a:rPr lang="ru-RU" dirty="0"/>
              <a:t>, 28.04.2017. Поскольку отношения, связанные с размещением спорных </a:t>
            </a:r>
            <a:r>
              <a:rPr lang="ru-RU" dirty="0" smtClean="0"/>
              <a:t>закупок (</a:t>
            </a:r>
            <a:r>
              <a:rPr lang="ru-RU" dirty="0"/>
              <a:t>утверждение плана закупок и плана-графика, аукционной документации</a:t>
            </a:r>
            <a:r>
              <a:rPr lang="ru-RU" dirty="0" smtClean="0"/>
              <a:t>), возникли </a:t>
            </a:r>
            <a:r>
              <a:rPr lang="ru-RU" dirty="0"/>
              <a:t>до 01.05.2017, суды пришли к </a:t>
            </a:r>
            <a:r>
              <a:rPr lang="ru-RU" dirty="0" smtClean="0"/>
              <a:t>выводу</a:t>
            </a:r>
            <a:r>
              <a:rPr lang="ru-RU" dirty="0"/>
              <a:t>, что </a:t>
            </a:r>
            <a:r>
              <a:rPr lang="ru-RU" dirty="0" smtClean="0"/>
              <a:t>положения части </a:t>
            </a:r>
            <a:r>
              <a:rPr lang="ru-RU" dirty="0"/>
              <a:t>13.1 статьи 34 Закона № 44-ФЗ на них не распространяются.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правоотношений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6282"/>
            <a:ext cx="2676376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804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43120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0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Лицензирование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2675466"/>
            <a:ext cx="8568951" cy="4065902"/>
          </a:xfrm>
        </p:spPr>
        <p:txBody>
          <a:bodyPr>
            <a:normAutofit fontScale="55000" lnSpcReduction="20000"/>
          </a:bodyPr>
          <a:lstStyle/>
          <a:p>
            <a:endParaRPr lang="ru-RU" sz="2900" b="1" dirty="0" smtClean="0"/>
          </a:p>
          <a:p>
            <a:r>
              <a:rPr lang="ru-RU" sz="2900" b="1" dirty="0" smtClean="0"/>
              <a:t>Определение Верховного суда по делу №А23-840/2016 от 12.01.2018 г.</a:t>
            </a:r>
          </a:p>
          <a:p>
            <a:r>
              <a:rPr lang="ru-RU" sz="2900" b="1" dirty="0" smtClean="0"/>
              <a:t>Проблематика</a:t>
            </a:r>
            <a:r>
              <a:rPr lang="ru-RU" sz="2900" b="1" dirty="0"/>
              <a:t>: </a:t>
            </a:r>
            <a:r>
              <a:rPr lang="ru-RU" sz="2900" dirty="0"/>
              <a:t>объектом закупки </a:t>
            </a:r>
            <a:r>
              <a:rPr lang="ru-RU" sz="2900" dirty="0" smtClean="0"/>
              <a:t>являлось оказание </a:t>
            </a:r>
            <a:r>
              <a:rPr lang="ru-RU" sz="2900" dirty="0"/>
              <a:t>услуг по дератизации и дезинсекции, которые вместе </a:t>
            </a:r>
            <a:r>
              <a:rPr lang="ru-RU" sz="2900" dirty="0" smtClean="0"/>
              <a:t>с «</a:t>
            </a:r>
            <a:r>
              <a:rPr lang="ru-RU" sz="2900" dirty="0"/>
              <a:t>дезинфекцией» отнесены к группе «</a:t>
            </a:r>
            <a:r>
              <a:rPr lang="ru-RU" sz="2900" dirty="0" err="1"/>
              <a:t>дезинфектология</a:t>
            </a:r>
            <a:r>
              <a:rPr lang="ru-RU" sz="2900" dirty="0"/>
              <a:t>», </a:t>
            </a:r>
            <a:r>
              <a:rPr lang="ru-RU" sz="2900" dirty="0" smtClean="0"/>
              <a:t>следовательно аукционная документация </a:t>
            </a:r>
            <a:r>
              <a:rPr lang="ru-RU" sz="2900" dirty="0"/>
              <a:t>должна содержать требование о наличии у участника </a:t>
            </a:r>
            <a:r>
              <a:rPr lang="ru-RU" sz="2900" dirty="0" smtClean="0"/>
              <a:t>аукциона лицензии </a:t>
            </a:r>
            <a:r>
              <a:rPr lang="ru-RU" sz="2900" dirty="0"/>
              <a:t>на осуществление медицинской деятельности по </a:t>
            </a:r>
            <a:r>
              <a:rPr lang="ru-RU" sz="2900" dirty="0" err="1"/>
              <a:t>дезинфектологии</a:t>
            </a:r>
            <a:r>
              <a:rPr lang="ru-RU" sz="2900" dirty="0" smtClean="0"/>
              <a:t>. </a:t>
            </a:r>
            <a:r>
              <a:rPr lang="ru-RU" sz="2900" dirty="0"/>
              <a:t>Позиция заказчика - работу (услуги) по </a:t>
            </a:r>
            <a:r>
              <a:rPr lang="ru-RU" sz="2900" dirty="0" err="1"/>
              <a:t>дезинфектологии</a:t>
            </a:r>
            <a:r>
              <a:rPr lang="ru-RU" sz="2900" dirty="0"/>
              <a:t> подлежат лицензированию только в </a:t>
            </a:r>
            <a:r>
              <a:rPr lang="ru-RU" sz="2900" dirty="0" smtClean="0"/>
              <a:t>случае их </a:t>
            </a:r>
            <a:r>
              <a:rPr lang="ru-RU" sz="2900" dirty="0"/>
              <a:t>организации и выполнения при оказании медицинской помощи.</a:t>
            </a:r>
            <a:endParaRPr lang="ru-RU" sz="2900" dirty="0" smtClean="0"/>
          </a:p>
          <a:p>
            <a:r>
              <a:rPr lang="ru-RU" sz="2900" b="1" dirty="0" smtClean="0"/>
              <a:t>Суть </a:t>
            </a:r>
            <a:r>
              <a:rPr lang="ru-RU" sz="2900" b="1" dirty="0"/>
              <a:t>решения: </a:t>
            </a:r>
            <a:r>
              <a:rPr lang="ru-RU" sz="2900" dirty="0" smtClean="0"/>
              <a:t>позицию заказчика следует признать ошибочной</a:t>
            </a:r>
            <a:r>
              <a:rPr lang="ru-RU" sz="2900" dirty="0"/>
              <a:t>, так как </a:t>
            </a:r>
            <a:r>
              <a:rPr lang="ru-RU" sz="2900" dirty="0" smtClean="0"/>
              <a:t>медицинская </a:t>
            </a:r>
            <a:r>
              <a:rPr lang="ru-RU" sz="2900" dirty="0"/>
              <a:t>помощь – это комплекс мероприятий, направленных </a:t>
            </a:r>
            <a:r>
              <a:rPr lang="ru-RU" sz="2900" dirty="0" smtClean="0"/>
              <a:t>на поддержание </a:t>
            </a:r>
            <a:r>
              <a:rPr lang="ru-RU" sz="2900" dirty="0"/>
              <a:t>и (или) восстановление здоровья и предоставление </a:t>
            </a:r>
            <a:r>
              <a:rPr lang="ru-RU" sz="2900" dirty="0" smtClean="0"/>
              <a:t>медицинских услуг</a:t>
            </a:r>
            <a:r>
              <a:rPr lang="ru-RU" sz="2900" dirty="0"/>
              <a:t>, и </a:t>
            </a:r>
            <a:r>
              <a:rPr lang="ru-RU" sz="2900" dirty="0" smtClean="0"/>
              <a:t>он должен </a:t>
            </a:r>
            <a:r>
              <a:rPr lang="ru-RU" sz="2900" dirty="0"/>
              <a:t>рассматриваться в системной связи с проведением </a:t>
            </a:r>
            <a:r>
              <a:rPr lang="ru-RU" sz="2900" dirty="0" smtClean="0"/>
              <a:t>санитарно-противоэпидемических </a:t>
            </a:r>
            <a:r>
              <a:rPr lang="ru-RU" sz="2900" dirty="0"/>
              <a:t>(профилактических) мероприятий. В связи с тем, что дезинфекционные, дезинсекционные, </a:t>
            </a:r>
            <a:r>
              <a:rPr lang="ru-RU" sz="2900" dirty="0" err="1" smtClean="0"/>
              <a:t>дератизационные</a:t>
            </a:r>
            <a:r>
              <a:rPr lang="ru-RU" sz="2900" dirty="0" smtClean="0"/>
              <a:t> работы </a:t>
            </a:r>
            <a:r>
              <a:rPr lang="ru-RU" sz="2900" dirty="0"/>
              <a:t>(в комплексе или отдельности) не выполняются по отношению </a:t>
            </a:r>
            <a:r>
              <a:rPr lang="ru-RU" sz="2900" dirty="0" smtClean="0"/>
              <a:t>к пациенту</a:t>
            </a:r>
            <a:r>
              <a:rPr lang="ru-RU" sz="2900" dirty="0"/>
              <a:t>, они не являются медицинским вмешательством, и, соответственно</a:t>
            </a:r>
            <a:r>
              <a:rPr lang="ru-RU" sz="2900" dirty="0" smtClean="0"/>
              <a:t>, медицинской </a:t>
            </a:r>
            <a:r>
              <a:rPr lang="ru-RU" sz="2900" dirty="0"/>
              <a:t>услугой и медицинской помощью, но являясь </a:t>
            </a:r>
            <a:r>
              <a:rPr lang="ru-RU" sz="2900" dirty="0" smtClean="0"/>
              <a:t>санитарно-противоэпидемическими </a:t>
            </a:r>
            <a:r>
              <a:rPr lang="ru-RU" sz="2900" dirty="0"/>
              <a:t>(профилактическими) мероприятиями, включены </a:t>
            </a:r>
            <a:r>
              <a:rPr lang="ru-RU" sz="2900" dirty="0" smtClean="0"/>
              <a:t>в понятие </a:t>
            </a:r>
            <a:r>
              <a:rPr lang="ru-RU" sz="2900" dirty="0"/>
              <a:t>«медицинская деятельность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00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Лицензирование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2564904"/>
            <a:ext cx="8712968" cy="4293096"/>
          </a:xfrm>
        </p:spPr>
        <p:txBody>
          <a:bodyPr>
            <a:normAutofit fontScale="47500" lnSpcReduction="20000"/>
          </a:bodyPr>
          <a:lstStyle/>
          <a:p>
            <a:endParaRPr lang="ru-RU" sz="2900" b="1" dirty="0" smtClean="0"/>
          </a:p>
          <a:p>
            <a:r>
              <a:rPr lang="ru-RU" sz="2900" b="1" dirty="0" smtClean="0"/>
              <a:t>АС Центрального округа, Постановление </a:t>
            </a:r>
            <a:r>
              <a:rPr lang="ru-RU" sz="2900" b="1" dirty="0" smtClean="0"/>
              <a:t>по делу </a:t>
            </a:r>
            <a:r>
              <a:rPr lang="ru-RU" sz="2900" b="1" dirty="0"/>
              <a:t>№А83-15311/2017 </a:t>
            </a:r>
            <a:r>
              <a:rPr lang="ru-RU" sz="2900" b="1" dirty="0" smtClean="0"/>
              <a:t>от </a:t>
            </a:r>
            <a:r>
              <a:rPr lang="ru-RU" sz="2900" b="1" dirty="0" smtClean="0"/>
              <a:t>19.07.2018 </a:t>
            </a:r>
            <a:r>
              <a:rPr lang="ru-RU" sz="2900" b="1" dirty="0" smtClean="0"/>
              <a:t>г.</a:t>
            </a:r>
          </a:p>
          <a:p>
            <a:r>
              <a:rPr lang="ru-RU" sz="2900" b="1" dirty="0" smtClean="0"/>
              <a:t>Проблематика</a:t>
            </a:r>
            <a:r>
              <a:rPr lang="ru-RU" sz="2900" b="1" dirty="0"/>
              <a:t>: </a:t>
            </a:r>
            <a:r>
              <a:rPr lang="ru-RU" sz="2900" dirty="0" smtClean="0"/>
              <a:t>Заказчик включил в </a:t>
            </a:r>
            <a:r>
              <a:rPr lang="ru-RU" sz="2900" dirty="0"/>
              <a:t>документацию </a:t>
            </a:r>
            <a:r>
              <a:rPr lang="ru-RU" sz="2900" dirty="0" smtClean="0"/>
              <a:t>требование о </a:t>
            </a:r>
            <a:r>
              <a:rPr lang="ru-RU" sz="2900" dirty="0"/>
              <a:t>наличии у исполнителя или привлекаемого им </a:t>
            </a:r>
            <a:r>
              <a:rPr lang="ru-RU" sz="2900" dirty="0" smtClean="0"/>
              <a:t>соисполнителя лицензии </a:t>
            </a:r>
            <a:r>
              <a:rPr lang="ru-RU" sz="2900" dirty="0"/>
              <a:t>на осуществление медицинской деятельности при </a:t>
            </a:r>
            <a:r>
              <a:rPr lang="ru-RU" sz="2900" dirty="0" smtClean="0"/>
              <a:t>оказании первичной </a:t>
            </a:r>
            <a:r>
              <a:rPr lang="ru-RU" sz="2900" dirty="0"/>
              <a:t>специализированной медико-санитарной помощи в </a:t>
            </a:r>
            <a:r>
              <a:rPr lang="ru-RU" sz="2900" dirty="0" smtClean="0"/>
              <a:t>амбулаторных условиях по конкретному виду деятельности </a:t>
            </a:r>
            <a:r>
              <a:rPr lang="ru-RU" sz="2900" dirty="0"/>
              <a:t>с указанием адресов </a:t>
            </a:r>
            <a:r>
              <a:rPr lang="ru-RU" sz="2900" dirty="0" smtClean="0"/>
              <a:t>мест осуществления </a:t>
            </a:r>
            <a:r>
              <a:rPr lang="ru-RU" sz="2900" dirty="0"/>
              <a:t>деятельности в г. Севастополе. </a:t>
            </a:r>
            <a:r>
              <a:rPr lang="ru-RU" sz="2900" dirty="0" smtClean="0"/>
              <a:t>ФАС требование </a:t>
            </a:r>
            <a:r>
              <a:rPr lang="ru-RU" sz="2900" dirty="0"/>
              <a:t>об указании </a:t>
            </a:r>
            <a:r>
              <a:rPr lang="ru-RU" sz="2900" dirty="0" smtClean="0"/>
              <a:t>места осуществления </a:t>
            </a:r>
            <a:r>
              <a:rPr lang="ru-RU" sz="2900" dirty="0"/>
              <a:t>лицензируемого вида деятельности в г. Севастополе </a:t>
            </a:r>
            <a:r>
              <a:rPr lang="ru-RU" sz="2900" dirty="0" smtClean="0"/>
              <a:t>признал избыточным </a:t>
            </a:r>
            <a:r>
              <a:rPr lang="ru-RU" sz="2900" dirty="0"/>
              <a:t>и </a:t>
            </a:r>
            <a:r>
              <a:rPr lang="ru-RU" sz="2900" dirty="0" smtClean="0"/>
              <a:t> ограничивающим </a:t>
            </a:r>
            <a:r>
              <a:rPr lang="ru-RU" sz="2900" dirty="0"/>
              <a:t>круг потенциальных участников аукциона</a:t>
            </a:r>
            <a:r>
              <a:rPr lang="ru-RU" sz="2900" dirty="0" smtClean="0"/>
              <a:t>.</a:t>
            </a:r>
            <a:endParaRPr lang="ru-RU" sz="2900" dirty="0" smtClean="0"/>
          </a:p>
          <a:p>
            <a:r>
              <a:rPr lang="ru-RU" sz="2900" b="1" dirty="0" smtClean="0"/>
              <a:t>Суть </a:t>
            </a:r>
            <a:r>
              <a:rPr lang="ru-RU" sz="2900" b="1" dirty="0"/>
              <a:t>решения: </a:t>
            </a:r>
            <a:r>
              <a:rPr lang="ru-RU" sz="2900" dirty="0"/>
              <a:t>частью 5 статьи 9 Закона о лицензировании предусмотрено</a:t>
            </a:r>
            <a:r>
              <a:rPr lang="ru-RU" sz="2900" dirty="0" smtClean="0"/>
              <a:t>, что </a:t>
            </a:r>
            <a:r>
              <a:rPr lang="ru-RU" sz="2900" dirty="0"/>
              <a:t>деятельность, на осуществление которой лицензия </a:t>
            </a:r>
            <a:r>
              <a:rPr lang="ru-RU" sz="2900" dirty="0" smtClean="0"/>
              <a:t>предоставлена лицензирующим </a:t>
            </a:r>
            <a:r>
              <a:rPr lang="ru-RU" sz="2900" dirty="0"/>
              <a:t>органом субъекта </a:t>
            </a:r>
            <a:r>
              <a:rPr lang="ru-RU" sz="2900" dirty="0" smtClean="0"/>
              <a:t>РФ, может осуществляться </a:t>
            </a:r>
            <a:r>
              <a:rPr lang="ru-RU" sz="2900" dirty="0"/>
              <a:t>на территориях других субъектов </a:t>
            </a:r>
            <a:r>
              <a:rPr lang="ru-RU" sz="2900" dirty="0" smtClean="0"/>
              <a:t>РФ при условии </a:t>
            </a:r>
            <a:r>
              <a:rPr lang="ru-RU" sz="2900" dirty="0"/>
              <a:t>уведомления лицензиатом лицензирующих </a:t>
            </a:r>
            <a:r>
              <a:rPr lang="ru-RU" sz="2900" dirty="0" smtClean="0"/>
              <a:t>органов соответствующих </a:t>
            </a:r>
            <a:r>
              <a:rPr lang="ru-RU" sz="2900" dirty="0"/>
              <a:t>субъектов </a:t>
            </a:r>
            <a:r>
              <a:rPr lang="ru-RU" sz="2900" dirty="0" smtClean="0"/>
              <a:t>РФ в </a:t>
            </a:r>
            <a:r>
              <a:rPr lang="ru-RU" sz="2900" dirty="0"/>
              <a:t>порядке</a:t>
            </a:r>
            <a:r>
              <a:rPr lang="ru-RU" sz="2900" dirty="0" smtClean="0"/>
              <a:t>, установленном </a:t>
            </a:r>
            <a:r>
              <a:rPr lang="ru-RU" sz="2900" dirty="0"/>
              <a:t>Правительством </a:t>
            </a:r>
            <a:r>
              <a:rPr lang="ru-RU" sz="2900" dirty="0" smtClean="0"/>
              <a:t>РФ. Порядок </a:t>
            </a:r>
            <a:r>
              <a:rPr lang="ru-RU" sz="2900" dirty="0"/>
              <a:t>уведомления установлен в постановлении </a:t>
            </a:r>
            <a:r>
              <a:rPr lang="ru-RU" sz="2900" dirty="0" smtClean="0"/>
              <a:t>Правительства Российской </a:t>
            </a:r>
            <a:r>
              <a:rPr lang="ru-RU" sz="2900" dirty="0"/>
              <a:t>Федерации от 21.11.2011 № 957 «Об </a:t>
            </a:r>
            <a:r>
              <a:rPr lang="ru-RU" sz="2900" dirty="0" smtClean="0"/>
              <a:t>организации лицензирования </a:t>
            </a:r>
            <a:r>
              <a:rPr lang="ru-RU" sz="2900" dirty="0"/>
              <a:t>отдельных видов деятельности», пунктом 3 </a:t>
            </a:r>
            <a:r>
              <a:rPr lang="ru-RU" sz="2900" dirty="0" smtClean="0"/>
              <a:t>которого предусмотрено</a:t>
            </a:r>
            <a:r>
              <a:rPr lang="ru-RU" sz="2900" dirty="0"/>
              <a:t>, что лицензирующий орган субъекта </a:t>
            </a:r>
            <a:r>
              <a:rPr lang="ru-RU" sz="2900" dirty="0" smtClean="0"/>
              <a:t>РФ после </a:t>
            </a:r>
            <a:r>
              <a:rPr lang="ru-RU" sz="2900" dirty="0"/>
              <a:t>получения такого уведомления переоформляет лицензию в порядке</a:t>
            </a:r>
            <a:r>
              <a:rPr lang="ru-RU" sz="2900" dirty="0" smtClean="0"/>
              <a:t>, установленном </a:t>
            </a:r>
            <a:r>
              <a:rPr lang="ru-RU" sz="2900" dirty="0"/>
              <a:t>Законом о лицензировании, и вносит изменения в </a:t>
            </a:r>
            <a:r>
              <a:rPr lang="ru-RU" sz="2900" dirty="0" smtClean="0"/>
              <a:t>реестр лицензий </a:t>
            </a:r>
            <a:r>
              <a:rPr lang="ru-RU" sz="2900" dirty="0"/>
              <a:t>в отношении видов деятельности, </a:t>
            </a:r>
            <a:r>
              <a:rPr lang="ru-RU" sz="2900" dirty="0" smtClean="0"/>
              <a:t> лицензирование </a:t>
            </a:r>
            <a:r>
              <a:rPr lang="ru-RU" sz="2900" dirty="0"/>
              <a:t>которых </a:t>
            </a:r>
            <a:r>
              <a:rPr lang="ru-RU" sz="2900" dirty="0" smtClean="0"/>
              <a:t>он осуществляет. </a:t>
            </a:r>
            <a:r>
              <a:rPr lang="ru-RU" sz="2900" dirty="0"/>
              <a:t>Следовательно, исполнитель </a:t>
            </a:r>
            <a:r>
              <a:rPr lang="ru-RU" sz="2900" dirty="0" smtClean="0"/>
              <a:t>либо привлеченные </a:t>
            </a:r>
            <a:r>
              <a:rPr lang="ru-RU" sz="2900" dirty="0"/>
              <a:t>им лица, имеющие лицензию на занятие </a:t>
            </a:r>
            <a:r>
              <a:rPr lang="ru-RU" sz="2900" dirty="0" smtClean="0"/>
              <a:t>медицинской деятельностью</a:t>
            </a:r>
            <a:r>
              <a:rPr lang="ru-RU" sz="2900" dirty="0"/>
              <a:t>, в которой город Севастополь не указан в качестве места </a:t>
            </a:r>
            <a:r>
              <a:rPr lang="ru-RU" sz="2900" dirty="0" smtClean="0"/>
              <a:t>ее осуществления</a:t>
            </a:r>
            <a:r>
              <a:rPr lang="ru-RU" sz="2900" dirty="0"/>
              <a:t>, до переоформления лицензии не имеют правовых </a:t>
            </a:r>
            <a:r>
              <a:rPr lang="ru-RU" sz="2900" dirty="0" smtClean="0"/>
              <a:t>оснований и </a:t>
            </a:r>
            <a:r>
              <a:rPr lang="ru-RU" sz="2900" dirty="0"/>
              <a:t>объективной возможности надлежаще и своевременно </a:t>
            </a:r>
            <a:r>
              <a:rPr lang="ru-RU" sz="2900" dirty="0" smtClean="0"/>
              <a:t>оказать лицензируемые </a:t>
            </a:r>
            <a:r>
              <a:rPr lang="ru-RU" sz="2900" dirty="0"/>
              <a:t>медицинские </a:t>
            </a:r>
            <a:r>
              <a:rPr lang="ru-RU" sz="2900" dirty="0" smtClean="0"/>
              <a:t>услуги. Решение ФВС незаконно.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3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начальной (максимальной) цены контракта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868168"/>
            <a:ext cx="8229600" cy="3456384"/>
          </a:xfrm>
        </p:spPr>
        <p:txBody>
          <a:bodyPr>
            <a:normAutofit fontScale="70000" lnSpcReduction="20000"/>
          </a:bodyPr>
          <a:lstStyle/>
          <a:p>
            <a:endParaRPr lang="ru-RU" sz="2900" b="1" dirty="0" smtClean="0"/>
          </a:p>
          <a:p>
            <a:r>
              <a:rPr lang="ru-RU" sz="2900" b="1" dirty="0" smtClean="0"/>
              <a:t>АС Волго-Вятского округа, Постановление </a:t>
            </a:r>
            <a:r>
              <a:rPr lang="ru-RU" sz="2900" b="1" dirty="0" smtClean="0"/>
              <a:t>по делу </a:t>
            </a:r>
            <a:r>
              <a:rPr lang="ru-RU" sz="2900" b="1" dirty="0"/>
              <a:t>№А43-30815/2017 </a:t>
            </a:r>
            <a:r>
              <a:rPr lang="ru-RU" sz="2900" b="1" dirty="0" smtClean="0"/>
              <a:t>от </a:t>
            </a:r>
            <a:r>
              <a:rPr lang="ru-RU" sz="2900" b="1" dirty="0" smtClean="0"/>
              <a:t>03.07.2018 </a:t>
            </a:r>
            <a:r>
              <a:rPr lang="ru-RU" sz="2900" b="1" dirty="0" smtClean="0"/>
              <a:t>г.</a:t>
            </a:r>
          </a:p>
          <a:p>
            <a:r>
              <a:rPr lang="ru-RU" sz="2900" b="1" dirty="0" smtClean="0"/>
              <a:t>Проблематика</a:t>
            </a:r>
            <a:r>
              <a:rPr lang="ru-RU" sz="2900" b="1" dirty="0"/>
              <a:t>: </a:t>
            </a:r>
            <a:r>
              <a:rPr lang="ru-RU" sz="2900" dirty="0" smtClean="0"/>
              <a:t>Заказчик </a:t>
            </a:r>
            <a:r>
              <a:rPr lang="ru-RU" sz="2900" dirty="0"/>
              <a:t>для определения начальной (максимальной) </a:t>
            </a:r>
            <a:r>
              <a:rPr lang="ru-RU" sz="2900" dirty="0" smtClean="0"/>
              <a:t>цены контракта </a:t>
            </a:r>
            <a:r>
              <a:rPr lang="ru-RU" sz="2900" dirty="0"/>
              <a:t>применил тарифный метод (пункт 8.1 аукционной документации), однако </a:t>
            </a:r>
            <a:r>
              <a:rPr lang="ru-RU" sz="2900" dirty="0" smtClean="0"/>
              <a:t>при обосновании </a:t>
            </a:r>
            <a:r>
              <a:rPr lang="ru-RU" sz="2900" dirty="0"/>
              <a:t>начальной (максимальной) цены контракта в нарушение </a:t>
            </a:r>
            <a:r>
              <a:rPr lang="ru-RU" sz="2900" dirty="0" smtClean="0"/>
              <a:t>Постановления № </a:t>
            </a:r>
            <a:r>
              <a:rPr lang="ru-RU" sz="2900" dirty="0"/>
              <a:t>19 использовал минимальное значение базовой ставки страхового тарифа</a:t>
            </a:r>
            <a:r>
              <a:rPr lang="ru-RU" sz="2900" dirty="0" smtClean="0"/>
              <a:t>.</a:t>
            </a:r>
            <a:r>
              <a:rPr lang="ru-RU" sz="2900" dirty="0"/>
              <a:t> </a:t>
            </a:r>
            <a:r>
              <a:rPr lang="ru-RU" sz="2900" dirty="0" smtClean="0"/>
              <a:t>ФАС признал данные действия незаконными</a:t>
            </a:r>
            <a:endParaRPr lang="ru-RU" sz="2900" dirty="0" smtClean="0"/>
          </a:p>
          <a:p>
            <a:r>
              <a:rPr lang="ru-RU" sz="2900" b="1" dirty="0" smtClean="0"/>
              <a:t>Суть </a:t>
            </a:r>
            <a:r>
              <a:rPr lang="ru-RU" sz="2900" b="1" dirty="0"/>
              <a:t>решения: </a:t>
            </a:r>
            <a:r>
              <a:rPr lang="ru-RU" sz="2900" dirty="0" smtClean="0"/>
              <a:t>Действия Заказчика неправомерны, так как электронный аукцион относится к конкурентным способам определения поставщика.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45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363271" cy="377786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Определение Верховного суда по делу №А56-71352/2016 от </a:t>
            </a:r>
            <a:r>
              <a:rPr lang="ru-RU" b="1" dirty="0" smtClean="0"/>
              <a:t>10.11.2017 г.</a:t>
            </a:r>
            <a:endParaRPr lang="ru-RU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 при описании объекта закупки установил требования к «второстепенным» по значимости товарам (электроды, солидол и проч.), которые не значатся напрямую в проектной документации не установив, вместе с тем, требования к основным товарам (трубы).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/>
              <a:t>суды указали на необъективность в описании заказчиком </a:t>
            </a:r>
            <a:r>
              <a:rPr lang="ru-RU" dirty="0" smtClean="0"/>
              <a:t>объекта закупки</a:t>
            </a:r>
            <a:r>
              <a:rPr lang="ru-RU" dirty="0"/>
              <a:t>, поскольку техническое задание аукционной документации </a:t>
            </a:r>
            <a:r>
              <a:rPr lang="ru-RU" dirty="0" smtClean="0"/>
              <a:t>содержит двусмысленность </a:t>
            </a:r>
            <a:r>
              <a:rPr lang="ru-RU" dirty="0"/>
              <a:t>и неопределенность, а именно, отсутствуют </a:t>
            </a:r>
            <a:r>
              <a:rPr lang="ru-RU" dirty="0" smtClean="0"/>
              <a:t>принципиальные или </a:t>
            </a:r>
            <a:r>
              <a:rPr lang="ru-RU" dirty="0"/>
              <a:t>обязательные требования к товарам, используемым при выполнении работ.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18216"/>
            <a:ext cx="2676525" cy="85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3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/>
          </a:bodyPr>
          <a:lstStyle/>
          <a:p>
            <a:r>
              <a:rPr lang="ru-RU" b="1" dirty="0"/>
              <a:t>Определение Верховного суда по делу №</a:t>
            </a:r>
            <a:r>
              <a:rPr lang="ru-RU" b="1" dirty="0" smtClean="0"/>
              <a:t>А64-4275/2016 от 06.02.2018 г.</a:t>
            </a:r>
            <a:endParaRPr lang="ru-RU" b="1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Заказчиком установлено общее требование о соответствии товаров ГОСТ, при этом конкретные ГОСТы не указаны</a:t>
            </a:r>
            <a:endParaRPr lang="ru-RU" dirty="0"/>
          </a:p>
          <a:p>
            <a:r>
              <a:rPr lang="ru-RU" b="1" dirty="0"/>
              <a:t>Суть решения: </a:t>
            </a:r>
            <a:r>
              <a:rPr lang="ru-RU" dirty="0"/>
              <a:t>действия </a:t>
            </a:r>
            <a:r>
              <a:rPr lang="ru-RU" dirty="0" smtClean="0"/>
              <a:t>заказчика правомерны.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32248"/>
            <a:ext cx="2685938" cy="86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29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объекта закупки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675466"/>
            <a:ext cx="8147247" cy="3921886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Определение Верховного суда по делу №</a:t>
            </a:r>
            <a:r>
              <a:rPr lang="ru-RU" b="1" dirty="0" smtClean="0"/>
              <a:t>А50-9033/2017 от 15.01.2018 г.</a:t>
            </a:r>
            <a:endParaRPr lang="ru-RU" b="1" dirty="0"/>
          </a:p>
          <a:p>
            <a:r>
              <a:rPr lang="ru-RU" b="1" dirty="0"/>
              <a:t>Проблематика: </a:t>
            </a:r>
            <a:r>
              <a:rPr lang="ru-RU" dirty="0" smtClean="0"/>
              <a:t>Заказчиком </a:t>
            </a:r>
            <a:r>
              <a:rPr lang="ru-RU" dirty="0"/>
              <a:t>в </a:t>
            </a:r>
            <a:r>
              <a:rPr lang="ru-RU" dirty="0" smtClean="0"/>
              <a:t>аукционной документации установлены характеристики, параметры, требования </a:t>
            </a:r>
            <a:r>
              <a:rPr lang="ru-RU" dirty="0"/>
              <a:t>к товару, </a:t>
            </a:r>
            <a:r>
              <a:rPr lang="ru-RU" dirty="0" smtClean="0"/>
              <a:t>которым соответствует </a:t>
            </a:r>
            <a:r>
              <a:rPr lang="ru-RU" dirty="0"/>
              <a:t>лишь товар единственного конкретного производителя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Суть </a:t>
            </a:r>
            <a:r>
              <a:rPr lang="ru-RU" b="1" dirty="0"/>
              <a:t>решения: </a:t>
            </a:r>
            <a:r>
              <a:rPr lang="ru-RU" dirty="0"/>
              <a:t>действия заказчика неправомерны. </a:t>
            </a:r>
            <a:r>
              <a:rPr lang="ru-RU" dirty="0" smtClean="0"/>
              <a:t>Суды учли отсутствие </a:t>
            </a:r>
            <a:r>
              <a:rPr lang="ru-RU" dirty="0"/>
              <a:t>каких-либо объективных причин для закупки </a:t>
            </a:r>
            <a:r>
              <a:rPr lang="ru-RU" dirty="0" smtClean="0"/>
              <a:t> необходимого оборудования </a:t>
            </a:r>
            <a:r>
              <a:rPr lang="ru-RU" dirty="0"/>
              <a:t>именно с такими предельно </a:t>
            </a:r>
            <a:r>
              <a:rPr lang="ru-RU" dirty="0" smtClean="0"/>
              <a:t>регламентированными характеристиками</a:t>
            </a:r>
            <a:r>
              <a:rPr lang="ru-RU" dirty="0"/>
              <a:t>, </a:t>
            </a:r>
            <a:r>
              <a:rPr lang="ru-RU" dirty="0" smtClean="0"/>
              <a:t> свидетельствующими </a:t>
            </a:r>
            <a:r>
              <a:rPr lang="ru-RU" dirty="0"/>
              <a:t>об определенном </a:t>
            </a:r>
            <a:r>
              <a:rPr lang="ru-RU" dirty="0" smtClean="0"/>
              <a:t>производителе товара</a:t>
            </a:r>
            <a:r>
              <a:rPr lang="ru-RU" dirty="0"/>
              <a:t>, а не аналогичного оборудования иных производителей.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32248"/>
            <a:ext cx="2685938" cy="86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51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1506</TotalTime>
  <Words>3359</Words>
  <Application>Microsoft Office PowerPoint</Application>
  <PresentationFormat>Экран (4:3)</PresentationFormat>
  <Paragraphs>135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Calibri</vt:lpstr>
      <vt:lpstr>Candara</vt:lpstr>
      <vt:lpstr>Symbol</vt:lpstr>
      <vt:lpstr>Times New Roman</vt:lpstr>
      <vt:lpstr>Волна</vt:lpstr>
      <vt:lpstr>Обзор судебной практики по некоторым вопросам закупочной деятельности</vt:lpstr>
      <vt:lpstr>Антидемпинговые меры</vt:lpstr>
      <vt:lpstr>СМП</vt:lpstr>
      <vt:lpstr>Лицензирование </vt:lpstr>
      <vt:lpstr>Лицензирование </vt:lpstr>
      <vt:lpstr>Обоснование начальной (максимальной) цены контракта </vt:lpstr>
      <vt:lpstr>Описание объекта закупки</vt:lpstr>
      <vt:lpstr>Описание объекта закупки</vt:lpstr>
      <vt:lpstr>Описание объекта закупки</vt:lpstr>
      <vt:lpstr>Описание объекта закупки</vt:lpstr>
      <vt:lpstr>Описание объекта закупки</vt:lpstr>
      <vt:lpstr>Описание объекта закупки</vt:lpstr>
      <vt:lpstr>Описание объекта закупки</vt:lpstr>
      <vt:lpstr>Описание объекта закупки</vt:lpstr>
      <vt:lpstr>Первые части</vt:lpstr>
      <vt:lpstr>Первые части</vt:lpstr>
      <vt:lpstr>Первые части</vt:lpstr>
      <vt:lpstr>Вторые части</vt:lpstr>
      <vt:lpstr>Вторые части</vt:lpstr>
      <vt:lpstr>Вторые части</vt:lpstr>
      <vt:lpstr>Вторые части</vt:lpstr>
      <vt:lpstr>Вторые части</vt:lpstr>
      <vt:lpstr>Запреты, ограничения, преференции</vt:lpstr>
      <vt:lpstr>Запреты, ограничения, преференции</vt:lpstr>
      <vt:lpstr>Запреты, ограничения, преференции</vt:lpstr>
      <vt:lpstr>Постановление Правительства №570</vt:lpstr>
      <vt:lpstr>Постановление Правительства №570</vt:lpstr>
      <vt:lpstr>Постановление Правительства №570</vt:lpstr>
      <vt:lpstr>Вопросы обеспечения</vt:lpstr>
      <vt:lpstr>Вопросы обеспечения</vt:lpstr>
      <vt:lpstr>Дробление закупок</vt:lpstr>
      <vt:lpstr>Вопросы обжалования</vt:lpstr>
      <vt:lpstr>Возникновение правоотношений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судебной практики по некоторым вопросам закупочной деятельности</dc:title>
  <dc:creator>Ольга</dc:creator>
  <cp:lastModifiedBy>А Л</cp:lastModifiedBy>
  <cp:revision>126</cp:revision>
  <dcterms:created xsi:type="dcterms:W3CDTF">2015-09-24T03:08:49Z</dcterms:created>
  <dcterms:modified xsi:type="dcterms:W3CDTF">2018-08-02T06:16:08Z</dcterms:modified>
</cp:coreProperties>
</file>